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55"/>
  </p:notesMasterIdLst>
  <p:sldIdLst>
    <p:sldId id="256" r:id="rId2"/>
    <p:sldId id="257" r:id="rId3"/>
    <p:sldId id="302" r:id="rId4"/>
    <p:sldId id="303" r:id="rId5"/>
    <p:sldId id="259" r:id="rId6"/>
    <p:sldId id="329" r:id="rId7"/>
    <p:sldId id="274" r:id="rId8"/>
    <p:sldId id="311" r:id="rId9"/>
    <p:sldId id="312" r:id="rId10"/>
    <p:sldId id="267" r:id="rId11"/>
    <p:sldId id="287" r:id="rId12"/>
    <p:sldId id="313" r:id="rId13"/>
    <p:sldId id="268" r:id="rId14"/>
    <p:sldId id="314" r:id="rId15"/>
    <p:sldId id="315" r:id="rId16"/>
    <p:sldId id="317" r:id="rId17"/>
    <p:sldId id="305" r:id="rId18"/>
    <p:sldId id="276" r:id="rId19"/>
    <p:sldId id="277" r:id="rId20"/>
    <p:sldId id="306" r:id="rId21"/>
    <p:sldId id="279" r:id="rId22"/>
    <p:sldId id="307" r:id="rId23"/>
    <p:sldId id="281" r:id="rId24"/>
    <p:sldId id="282" r:id="rId25"/>
    <p:sldId id="318" r:id="rId26"/>
    <p:sldId id="319" r:id="rId27"/>
    <p:sldId id="332" r:id="rId28"/>
    <p:sldId id="285" r:id="rId29"/>
    <p:sldId id="320" r:id="rId30"/>
    <p:sldId id="321" r:id="rId31"/>
    <p:sldId id="333" r:id="rId32"/>
    <p:sldId id="340" r:id="rId33"/>
    <p:sldId id="322" r:id="rId34"/>
    <p:sldId id="335" r:id="rId35"/>
    <p:sldId id="310" r:id="rId36"/>
    <p:sldId id="290" r:id="rId37"/>
    <p:sldId id="291" r:id="rId38"/>
    <p:sldId id="308" r:id="rId39"/>
    <p:sldId id="293" r:id="rId40"/>
    <p:sldId id="294" r:id="rId41"/>
    <p:sldId id="324" r:id="rId42"/>
    <p:sldId id="325" r:id="rId43"/>
    <p:sldId id="296" r:id="rId44"/>
    <p:sldId id="297" r:id="rId45"/>
    <p:sldId id="326" r:id="rId46"/>
    <p:sldId id="298" r:id="rId47"/>
    <p:sldId id="327" r:id="rId48"/>
    <p:sldId id="338" r:id="rId49"/>
    <p:sldId id="339" r:id="rId50"/>
    <p:sldId id="337" r:id="rId51"/>
    <p:sldId id="301" r:id="rId52"/>
    <p:sldId id="350" r:id="rId53"/>
    <p:sldId id="351"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9ZZ5BKx3HXpXLsN496M2Q==" hashData="w4ImJC+wJ5cEl5isLUfmlua0gqyk/Xuo4rXz9AVfl27j08lT8cj4sNMA6akWYaxPZ6QN5272mqDmA/CZHu0Ef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8"/>
    <p:restoredTop sz="86378" autoAdjust="0"/>
  </p:normalViewPr>
  <p:slideViewPr>
    <p:cSldViewPr snapToGrid="0" snapToObjects="1">
      <p:cViewPr varScale="1">
        <p:scale>
          <a:sx n="92" d="100"/>
          <a:sy n="92" d="100"/>
        </p:scale>
        <p:origin x="696" y="184"/>
      </p:cViewPr>
      <p:guideLst>
        <p:guide orient="horz" pos="2160"/>
        <p:guide pos="2880"/>
      </p:guideLst>
    </p:cSldViewPr>
  </p:slideViewPr>
  <p:outlineViewPr>
    <p:cViewPr>
      <p:scale>
        <a:sx n="33" d="100"/>
        <a:sy n="33" d="100"/>
      </p:scale>
      <p:origin x="0" y="-877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6E01E0-CF09-2A41-A54D-486ACCFF3C3C}" type="datetimeFigureOut">
              <a:rPr lang="en-US" smtClean="0"/>
              <a:t>9/4/19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DC05E7-F875-C14A-B5D4-B200F080DD76}" type="slidenum">
              <a:rPr lang="en-US" smtClean="0"/>
              <a:t>‹#›</a:t>
            </a:fld>
            <a:endParaRPr lang="en-US"/>
          </a:p>
        </p:txBody>
      </p:sp>
    </p:spTree>
    <p:extLst>
      <p:ext uri="{BB962C8B-B14F-4D97-AF65-F5344CB8AC3E}">
        <p14:creationId xmlns:p14="http://schemas.microsoft.com/office/powerpoint/2010/main" val="19004911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1</a:t>
            </a:fld>
            <a:endParaRPr lang="en-US"/>
          </a:p>
        </p:txBody>
      </p:sp>
    </p:spTree>
    <p:extLst>
      <p:ext uri="{BB962C8B-B14F-4D97-AF65-F5344CB8AC3E}">
        <p14:creationId xmlns:p14="http://schemas.microsoft.com/office/powerpoint/2010/main" val="2208485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and the </a:t>
            </a:r>
            <a:r>
              <a:rPr lang="en-US" sz="1200" b="1" kern="1200" dirty="0">
                <a:solidFill>
                  <a:schemeClr val="tx1"/>
                </a:solidFill>
                <a:effectLst/>
                <a:latin typeface="+mn-lt"/>
                <a:ea typeface="+mn-ea"/>
                <a:cs typeface="+mn-cs"/>
              </a:rPr>
              <a:t>Constructive Conversation Norms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11</a:t>
            </a:fld>
            <a:endParaRPr lang="en-US"/>
          </a:p>
        </p:txBody>
      </p:sp>
    </p:spTree>
    <p:extLst>
      <p:ext uri="{BB962C8B-B14F-4D97-AF65-F5344CB8AC3E}">
        <p14:creationId xmlns:p14="http://schemas.microsoft.com/office/powerpoint/2010/main" val="1815670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110541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and the </a:t>
            </a:r>
            <a:r>
              <a:rPr lang="en-US" sz="1200" b="1" kern="1200" dirty="0">
                <a:solidFill>
                  <a:schemeClr val="tx1"/>
                </a:solidFill>
                <a:effectLst/>
                <a:latin typeface="+mn-lt"/>
                <a:ea typeface="+mn-ea"/>
                <a:cs typeface="+mn-cs"/>
              </a:rPr>
              <a:t>Conversation Norms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Non-­‐‑Model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while playing a game.</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1141436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1984129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1967817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231553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629207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be introduced to the Constructive Conversation</a:t>
            </a:r>
            <a:r>
              <a:rPr lang="en-US" baseline="0" dirty="0"/>
              <a:t> Skill that will help us communicate ideas that we create and learn from each other.  That Constructive Conversation Skill is CREATE.  When we create, we say what we think or notice about something.  We will also establish conversation norms to ensure good listening and speaking skills.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629207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385157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1605674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Review hand gesture for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places her/his hands over her/his head and opens and closes his/her hands as if an idea is coming out of his/her head.)</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We use this gesture to show when we have a new idea. To help us remember the skill we are practicing, we use the corresponding phrase: “Sharing our ideas.”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1411374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Today I am going to model the Constructive Conversation Skill-­‐‑</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using these prompt and response starters. They will help us to communicate our ideas clearly. </a:t>
            </a:r>
            <a:r>
              <a:rPr lang="en-US" sz="1200" kern="1200" dirty="0">
                <a:solidFill>
                  <a:schemeClr val="tx1"/>
                </a:solidFill>
                <a:effectLst/>
                <a:latin typeface="+mn-lt"/>
                <a:ea typeface="+mn-ea"/>
                <a:cs typeface="+mn-cs"/>
              </a:rPr>
              <a:t>Have students round robin or chorally read previously charted prompt and response starters: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23</a:t>
            </a:fld>
            <a:endParaRPr lang="en-US"/>
          </a:p>
        </p:txBody>
      </p:sp>
    </p:spTree>
    <p:extLst>
      <p:ext uri="{BB962C8B-B14F-4D97-AF65-F5344CB8AC3E}">
        <p14:creationId xmlns:p14="http://schemas.microsoft.com/office/powerpoint/2010/main" val="482079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24</a:t>
            </a:fld>
            <a:endParaRPr lang="en-US"/>
          </a:p>
        </p:txBody>
      </p:sp>
    </p:spTree>
    <p:extLst>
      <p:ext uri="{BB962C8B-B14F-4D97-AF65-F5344CB8AC3E}">
        <p14:creationId xmlns:p14="http://schemas.microsoft.com/office/powerpoint/2010/main" val="1998327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188898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1077365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questions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Listening</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Task</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Poster</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guide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analysis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makes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Model</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Constructive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Conversation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skill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CREATE.</a:t>
            </a:r>
            <a:endParaRPr lang="en-US" dirty="0"/>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890589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displays or distributes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from Lesson 1. The </a:t>
            </a:r>
            <a:r>
              <a:rPr lang="en-US" sz="1200" b="1" kern="1200" dirty="0">
                <a:solidFill>
                  <a:schemeClr val="tx1"/>
                </a:solidFill>
                <a:effectLst/>
                <a:latin typeface="+mn-lt"/>
                <a:ea typeface="+mn-ea"/>
                <a:cs typeface="+mn-cs"/>
              </a:rPr>
              <a:t>Model Script will </a:t>
            </a:r>
            <a:r>
              <a:rPr lang="en-US" sz="1200" kern="1200" dirty="0">
                <a:solidFill>
                  <a:schemeClr val="tx1"/>
                </a:solidFill>
                <a:effectLst/>
                <a:latin typeface="+mn-lt"/>
                <a:ea typeface="+mn-ea"/>
                <a:cs typeface="+mn-cs"/>
              </a:rPr>
              <a:t>be analyzed and coded for the Conversation Norms and the Constructive Conversation Skills. Use the following codes: </a:t>
            </a:r>
          </a:p>
          <a:p>
            <a:endParaRPr lang="en-US" dirty="0"/>
          </a:p>
          <a:p>
            <a:r>
              <a:rPr lang="en-US" sz="1200" b="1" kern="1200" dirty="0">
                <a:solidFill>
                  <a:schemeClr val="tx1"/>
                </a:solidFill>
                <a:effectLst/>
                <a:latin typeface="+mn-lt"/>
                <a:ea typeface="+mn-ea"/>
                <a:cs typeface="+mn-cs"/>
              </a:rPr>
              <a:t>CR=Create </a:t>
            </a:r>
          </a:p>
          <a:p>
            <a:r>
              <a:rPr lang="en-US" sz="1200" b="1" kern="1200" dirty="0">
                <a:solidFill>
                  <a:schemeClr val="tx1"/>
                </a:solidFill>
                <a:effectLst/>
                <a:latin typeface="+mn-lt"/>
                <a:ea typeface="+mn-ea"/>
                <a:cs typeface="+mn-cs"/>
              </a:rPr>
              <a:t>CL=Clarify </a:t>
            </a:r>
          </a:p>
          <a:p>
            <a:r>
              <a:rPr lang="en-US" sz="1200" b="1" kern="1200" dirty="0">
                <a:solidFill>
                  <a:schemeClr val="tx1"/>
                </a:solidFill>
                <a:effectLst/>
                <a:latin typeface="+mn-lt"/>
                <a:ea typeface="+mn-ea"/>
                <a:cs typeface="+mn-cs"/>
              </a:rPr>
              <a:t>F=Fortify </a:t>
            </a:r>
            <a:endParaRPr lang="en-US" dirty="0"/>
          </a:p>
          <a:p>
            <a:r>
              <a:rPr lang="en-US" sz="1200" b="1" kern="1200" dirty="0">
                <a:solidFill>
                  <a:schemeClr val="tx1"/>
                </a:solidFill>
                <a:effectLst/>
                <a:latin typeface="+mn-lt"/>
                <a:ea typeface="+mn-ea"/>
                <a:cs typeface="+mn-cs"/>
              </a:rPr>
              <a:t>N=Negotiate </a:t>
            </a:r>
          </a:p>
          <a:p>
            <a:endParaRPr lang="en-US" dirty="0"/>
          </a:p>
          <a:p>
            <a:r>
              <a:rPr lang="en-US" sz="1200" b="1" kern="1200" dirty="0">
                <a:solidFill>
                  <a:schemeClr val="tx1"/>
                </a:solidFill>
                <a:effectLst/>
                <a:latin typeface="+mn-lt"/>
                <a:ea typeface="+mn-ea"/>
                <a:cs typeface="+mn-cs"/>
              </a:rPr>
              <a:t>Underline=language of the skill </a:t>
            </a:r>
            <a:endParaRPr lang="en-US" dirty="0"/>
          </a:p>
          <a:p>
            <a:r>
              <a:rPr lang="en-US" sz="1200" i="1" kern="1200" dirty="0">
                <a:solidFill>
                  <a:schemeClr val="tx1"/>
                </a:solidFill>
                <a:effectLst/>
                <a:latin typeface="+mn-lt"/>
                <a:ea typeface="+mn-ea"/>
                <a:cs typeface="+mn-cs"/>
              </a:rPr>
              <a:t>Let’s look at the </a:t>
            </a:r>
            <a:r>
              <a:rPr lang="en-US" sz="1200" b="1" i="1" kern="1200" dirty="0">
                <a:solidFill>
                  <a:schemeClr val="tx1"/>
                </a:solidFill>
                <a:effectLst/>
                <a:latin typeface="+mn-lt"/>
                <a:ea typeface="+mn-ea"/>
                <a:cs typeface="+mn-cs"/>
              </a:rPr>
              <a:t>Model Script </a:t>
            </a:r>
            <a:r>
              <a:rPr lang="en-US" sz="1200" i="1" kern="1200" dirty="0">
                <a:solidFill>
                  <a:schemeClr val="tx1"/>
                </a:solidFill>
                <a:effectLst/>
                <a:latin typeface="+mn-lt"/>
                <a:ea typeface="+mn-ea"/>
                <a:cs typeface="+mn-cs"/>
              </a:rPr>
              <a:t>to find evidence of the skills of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How are we using the visual text to guide our conversation? Read it to yourself as I read it aloud. Let’s look at the first set of turns.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Student A speaks and Student B responds. They are taking turns. Now, let’s look for the language of the skill. Look at Student A’s response. How does Student A use the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I see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also notice that Student A states what they notice in the visual text and prompts their partner by using the prompt starter. I know this is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so I will label it with </a:t>
            </a:r>
            <a:r>
              <a:rPr lang="en-US" sz="1200" b="1" i="1" kern="1200" dirty="0">
                <a:solidFill>
                  <a:schemeClr val="tx1"/>
                </a:solidFill>
                <a:effectLst/>
                <a:latin typeface="+mn-lt"/>
                <a:ea typeface="+mn-ea"/>
                <a:cs typeface="+mn-cs"/>
              </a:rPr>
              <a:t>CR </a:t>
            </a:r>
            <a:r>
              <a:rPr lang="en-US" sz="1200" i="1" kern="1200" dirty="0">
                <a:solidFill>
                  <a:schemeClr val="tx1"/>
                </a:solidFill>
                <a:effectLst/>
                <a:latin typeface="+mn-lt"/>
                <a:ea typeface="+mn-ea"/>
                <a:cs typeface="+mn-cs"/>
              </a:rPr>
              <a:t>(Write CR next to the response).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prompts students to go through the same process with the rest of the Model Conversation. Also, </a:t>
            </a:r>
            <a:r>
              <a:rPr lang="en-US" sz="1200" b="1" i="1" kern="1200" dirty="0">
                <a:solidFill>
                  <a:schemeClr val="tx1"/>
                </a:solidFill>
                <a:effectLst/>
                <a:latin typeface="+mn-lt"/>
                <a:ea typeface="+mn-ea"/>
                <a:cs typeface="+mn-cs"/>
              </a:rPr>
              <a:t>student A </a:t>
            </a:r>
            <a:r>
              <a:rPr lang="en-US" sz="1200" b="1" kern="1200" dirty="0">
                <a:solidFill>
                  <a:schemeClr val="tx1"/>
                </a:solidFill>
                <a:effectLst/>
                <a:latin typeface="+mn-lt"/>
                <a:ea typeface="+mn-ea"/>
                <a:cs typeface="+mn-cs"/>
              </a:rPr>
              <a:t>prompts student B to create an idea. </a:t>
            </a:r>
            <a:endParaRPr lang="en-US" b="1" dirty="0"/>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29</a:t>
            </a:fld>
            <a:endParaRPr lang="en-US"/>
          </a:p>
        </p:txBody>
      </p:sp>
    </p:spTree>
    <p:extLst>
      <p:ext uri="{BB962C8B-B14F-4D97-AF65-F5344CB8AC3E}">
        <p14:creationId xmlns:p14="http://schemas.microsoft.com/office/powerpoint/2010/main" val="496162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will also establish norms to ensure good listening and speaking skills.  Watch me as I model the five different conversation norms.  Then you will debrief with your conversation partner by addressing the </a:t>
            </a:r>
            <a:r>
              <a:rPr lang="en-US" b="1" baseline="0" dirty="0"/>
              <a:t>prompt: How did my partner and I demonstrate the conversation norms?</a:t>
            </a:r>
          </a:p>
          <a:p>
            <a:endParaRPr lang="en-US" b="1" baseline="0" dirty="0"/>
          </a:p>
          <a:p>
            <a:pPr marL="171450" indent="-171450">
              <a:buFont typeface="Arial"/>
              <a:buChar char="•"/>
            </a:pPr>
            <a:r>
              <a:rPr lang="en-US" b="1" baseline="0" dirty="0"/>
              <a:t>Use your think time</a:t>
            </a:r>
          </a:p>
          <a:p>
            <a:pPr marL="628650" lvl="1" indent="-171450">
              <a:buFont typeface="Arial"/>
              <a:buChar char="•"/>
            </a:pPr>
            <a:r>
              <a:rPr lang="en-US" b="1" baseline="0" dirty="0"/>
              <a:t>Say: </a:t>
            </a:r>
            <a:r>
              <a:rPr lang="en-US" b="0" baseline="0" dirty="0"/>
              <a:t>First, we focus on and read the entire visual text.  This means that we look at everything in the visual text.  Then we take time to think about what we have read or seen and how it makes sense to us.  In our minds, we think about the ideas we have.  We might ask ourselves questions about the visual text.  In our minds, we practice and say our ideas. </a:t>
            </a:r>
            <a:endParaRPr lang="en-US" b="1" baseline="0" dirty="0"/>
          </a:p>
          <a:p>
            <a:pPr marL="628650" lvl="1" indent="-171450">
              <a:buFont typeface="Arial"/>
              <a:buChar char="•"/>
            </a:pPr>
            <a:r>
              <a:rPr lang="en-US" b="1" baseline="0" dirty="0"/>
              <a:t>Demonstration: </a:t>
            </a:r>
            <a:r>
              <a:rPr lang="en-US" b="0" baseline="0" dirty="0"/>
              <a:t>Teacher models looking at the visual text and examining it closely, nodding head, and placing index finger on the temple of his/her head to demonstrate think time.</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I demonstrate think time?  After a minute, bring the students back to share-out.</a:t>
            </a:r>
            <a:endParaRPr lang="en-US" b="1" baseline="0" dirty="0"/>
          </a:p>
          <a:p>
            <a:pPr marL="1085850" lvl="2" indent="-171450">
              <a:buFont typeface="Arial"/>
              <a:buChar char="•"/>
            </a:pPr>
            <a:r>
              <a:rPr lang="en-US" b="1" baseline="0" dirty="0"/>
              <a:t>Targeted response: </a:t>
            </a:r>
            <a:r>
              <a:rPr lang="en-US" b="0" baseline="0" dirty="0"/>
              <a:t>I saw your eyes on the text; you put your finger on your temple to show you were thinking. </a:t>
            </a:r>
            <a:endParaRPr lang="en-US" b="1" baseline="0" dirty="0"/>
          </a:p>
          <a:p>
            <a:pPr marL="171450" indent="-171450">
              <a:buFont typeface="Arial"/>
              <a:buChar char="•"/>
            </a:pPr>
            <a:r>
              <a:rPr lang="en-US" b="1" baseline="0" dirty="0"/>
              <a:t>Use the language of the skill</a:t>
            </a:r>
          </a:p>
          <a:p>
            <a:pPr marL="628650" lvl="1" indent="-171450">
              <a:buFont typeface="Arial"/>
              <a:buChar char="•"/>
            </a:pPr>
            <a:r>
              <a:rPr lang="en-US" b="1" baseline="0" dirty="0"/>
              <a:t>Say: </a:t>
            </a:r>
            <a:r>
              <a:rPr lang="en-US" b="0" baseline="0" dirty="0"/>
              <a:t>First, we use the language of the skill (e.g., “My idea is,” “I think”) Then we share our ideas, we use the language of the skill to start our sentences and ask questions.</a:t>
            </a:r>
            <a:endParaRPr lang="en-US" b="1" baseline="0" dirty="0"/>
          </a:p>
          <a:p>
            <a:pPr marL="628650" lvl="1" indent="-171450">
              <a:buFont typeface="Arial"/>
              <a:buChar char="•"/>
            </a:pPr>
            <a:r>
              <a:rPr lang="en-US" b="1" baseline="0" dirty="0"/>
              <a:t>Demonstration: </a:t>
            </a:r>
            <a:r>
              <a:rPr lang="en-US" b="0" baseline="0" dirty="0"/>
              <a:t>The teacher will select a student with whom to model the following script using the visual text selected: </a:t>
            </a:r>
          </a:p>
          <a:p>
            <a:pPr marL="1085850" lvl="2" indent="-171450">
              <a:buFont typeface="Arial"/>
              <a:buChar char="•"/>
            </a:pPr>
            <a:r>
              <a:rPr lang="en-US" b="0" baseline="0" dirty="0"/>
              <a:t>Teacher: I notice…what do you notice?</a:t>
            </a:r>
          </a:p>
          <a:p>
            <a:pPr marL="1085850" lvl="2" indent="-171450">
              <a:buFont typeface="Arial"/>
              <a:buChar char="•"/>
            </a:pPr>
            <a:r>
              <a:rPr lang="en-US" b="0" baseline="0" dirty="0"/>
              <a:t>Student: I notice…what do you notice?</a:t>
            </a:r>
            <a:endParaRPr lang="en-US" b="1" baseline="0" dirty="0"/>
          </a:p>
          <a:p>
            <a:pPr marL="628650" lvl="1" indent="-171450">
              <a:buFont typeface="Arial"/>
              <a:buChar char="•"/>
            </a:pPr>
            <a:r>
              <a:rPr lang="en-US" b="1" baseline="0" dirty="0"/>
              <a:t>Debrief: </a:t>
            </a:r>
            <a:endParaRPr lang="en-US" b="0" baseline="0" dirty="0"/>
          </a:p>
          <a:p>
            <a:pPr marL="1085850" lvl="2" indent="-171450">
              <a:buFont typeface="Arial"/>
              <a:buChar char="•"/>
            </a:pPr>
            <a:r>
              <a:rPr lang="en-US" b="1" baseline="0" dirty="0"/>
              <a:t>Teacher: </a:t>
            </a:r>
            <a:r>
              <a:rPr lang="en-US" b="0" baseline="0" dirty="0"/>
              <a:t>Talk with your partner.  Answer the prompt: How did I use the language of the skill with my partner?  After 1 minute, bring the students back to share-out.</a:t>
            </a:r>
          </a:p>
          <a:p>
            <a:pPr marL="1085850" lvl="2" indent="-171450">
              <a:buFont typeface="Arial"/>
              <a:buChar char="•"/>
            </a:pPr>
            <a:r>
              <a:rPr lang="en-US" b="1" baseline="0" dirty="0"/>
              <a:t>Targeted Response: </a:t>
            </a:r>
            <a:r>
              <a:rPr lang="en-US" b="0" baseline="0" dirty="0"/>
              <a:t>I heard the teacher and partner using the response starter, “I notice.” </a:t>
            </a:r>
            <a:endParaRPr lang="en-US" b="1" baseline="0" dirty="0"/>
          </a:p>
          <a:p>
            <a:pPr marL="171450" indent="-171450">
              <a:buFont typeface="Arial"/>
              <a:buChar char="•"/>
            </a:pPr>
            <a:r>
              <a:rPr lang="en-US" b="1" baseline="0" dirty="0"/>
              <a:t>Use your conversation voice</a:t>
            </a:r>
          </a:p>
          <a:p>
            <a:pPr marL="628650" lvl="1" indent="-171450">
              <a:buFont typeface="Arial"/>
              <a:buChar char="•"/>
            </a:pPr>
            <a:r>
              <a:rPr lang="en-US" b="1" baseline="0" dirty="0"/>
              <a:t>Say: </a:t>
            </a:r>
            <a:r>
              <a:rPr lang="en-US" b="0" baseline="0" dirty="0"/>
              <a:t>Project your voice and speak clearly.</a:t>
            </a:r>
            <a:endParaRPr lang="en-US" b="1" baseline="0" dirty="0"/>
          </a:p>
          <a:p>
            <a:pPr marL="628650" lvl="1" indent="-171450">
              <a:buFont typeface="Arial"/>
              <a:buChar char="•"/>
            </a:pPr>
            <a:r>
              <a:rPr lang="en-US" b="1" baseline="0" dirty="0"/>
              <a:t>Demonstration: </a:t>
            </a:r>
            <a:r>
              <a:rPr lang="en-US" b="0" baseline="0" dirty="0"/>
              <a:t>Teacher selects a student volunteer.  They face each other and converse.  The teacher uses a clear voice.  The teacher and the student take turns and build on each other’s ideas.</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use our conversation voice?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The teacher used a clear voice; one person spoke at a time as they took turns.</a:t>
            </a:r>
            <a:endParaRPr lang="en-US" b="1" baseline="0" dirty="0"/>
          </a:p>
          <a:p>
            <a:pPr marL="171450" indent="-171450">
              <a:buFont typeface="Arial"/>
              <a:buChar char="•"/>
            </a:pPr>
            <a:r>
              <a:rPr lang="en-US" b="1" baseline="0" dirty="0"/>
              <a:t>Listen respectfully</a:t>
            </a:r>
          </a:p>
          <a:p>
            <a:pPr marL="628650" lvl="1" indent="-171450">
              <a:buFont typeface="Arial"/>
              <a:buChar char="•"/>
            </a:pPr>
            <a:r>
              <a:rPr lang="en-US" b="1" baseline="0" dirty="0"/>
              <a:t>Say: </a:t>
            </a:r>
            <a:r>
              <a:rPr lang="en-US" b="0" baseline="0" dirty="0"/>
              <a:t>One way to let your partner know you are listening is to focus on your partner.  Another way to let your partner know that you are listening to them is to restate, or say what your partner said.  This shows respectful listening and helps you understand your partner. </a:t>
            </a:r>
            <a:endParaRPr lang="en-US" b="1" baseline="0" dirty="0"/>
          </a:p>
          <a:p>
            <a:pPr marL="628650" lvl="1" indent="-171450">
              <a:buFont typeface="Arial"/>
              <a:buChar char="•"/>
            </a:pPr>
            <a:r>
              <a:rPr lang="en-US" b="1" baseline="0" dirty="0"/>
              <a:t>Demonstration:</a:t>
            </a:r>
            <a:r>
              <a:rPr lang="en-US" b="0" baseline="0" dirty="0"/>
              <a:t> The teacher lets the student begin the conversation using the visual text.  The teacher nods and acknowledges.  After the student shares, the teacher paraphrases what the student said with the following phrase: I heard you say…</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respectful listening and restating?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After the first speaker stopped talking, the teacher (other partner) paraphrase what they said to show respectful listening. </a:t>
            </a:r>
            <a:endParaRPr lang="en-US" b="1" baseline="0" dirty="0"/>
          </a:p>
          <a:p>
            <a:pPr marL="171450" indent="-171450">
              <a:buFont typeface="Arial"/>
              <a:buChar char="•"/>
            </a:pPr>
            <a:r>
              <a:rPr lang="en-US" b="1" baseline="0" dirty="0"/>
              <a:t>Take turns and build on each other’s ideas</a:t>
            </a:r>
          </a:p>
          <a:p>
            <a:pPr marL="628650" lvl="1" indent="-171450">
              <a:buFont typeface="Arial"/>
              <a:buChar char="•"/>
            </a:pPr>
            <a:r>
              <a:rPr lang="en-US" b="1" baseline="0" dirty="0"/>
              <a:t>Say: </a:t>
            </a:r>
            <a:r>
              <a:rPr lang="en-US" b="0" baseline="0" dirty="0"/>
              <a:t>To learn from each other, we have to share our best thinking.  We listen carefully so we can add to and make our partner’s ideas clearer.  Taking turns is everyone’s responsibility.  The goal of Constructive Conversation is to learn from each other. </a:t>
            </a:r>
            <a:endParaRPr lang="en-US" b="1" baseline="0" dirty="0"/>
          </a:p>
          <a:p>
            <a:pPr marL="628650" lvl="1" indent="-171450">
              <a:buFont typeface="Arial"/>
              <a:buChar char="•"/>
            </a:pPr>
            <a:r>
              <a:rPr lang="en-US" b="1" baseline="0" dirty="0"/>
              <a:t>Demonstration: </a:t>
            </a:r>
            <a:r>
              <a:rPr lang="en-US" b="0" baseline="0" dirty="0"/>
              <a:t>The teacher and a student volunteer model building on each other’s ideas using the visual text.</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taking turns and building on each other’s ideas?</a:t>
            </a:r>
            <a:endParaRPr lang="en-US" b="1" baseline="0" dirty="0"/>
          </a:p>
          <a:p>
            <a:pPr marL="1085850" lvl="2" indent="-171450">
              <a:buFont typeface="Arial"/>
              <a:buChar char="•"/>
            </a:pPr>
            <a:r>
              <a:rPr lang="en-US" b="1" baseline="0" dirty="0"/>
              <a:t>Targeted Response: </a:t>
            </a:r>
            <a:r>
              <a:rPr lang="en-US" b="0" baseline="0" dirty="0"/>
              <a:t>Each partner took a turn and added to the other partner’s idea.</a:t>
            </a:r>
            <a:endParaRPr lang="en-US" b="1" baseline="0" dirty="0"/>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3</a:t>
            </a:fld>
            <a:endParaRPr lang="en-US"/>
          </a:p>
        </p:txBody>
      </p:sp>
    </p:spTree>
    <p:extLst>
      <p:ext uri="{BB962C8B-B14F-4D97-AF65-F5344CB8AC3E}">
        <p14:creationId xmlns:p14="http://schemas.microsoft.com/office/powerpoint/2010/main" val="1675026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347759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and the </a:t>
            </a:r>
            <a:r>
              <a:rPr lang="en-US" sz="1200" b="1" kern="1200" dirty="0">
                <a:solidFill>
                  <a:schemeClr val="tx1"/>
                </a:solidFill>
                <a:effectLst/>
                <a:latin typeface="+mn-lt"/>
                <a:ea typeface="+mn-ea"/>
                <a:cs typeface="+mn-cs"/>
              </a:rPr>
              <a:t>Conversation Norms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Non-­‐‑Model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1538645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strike="sngStrike" kern="1200" dirty="0">
                <a:solidFill>
                  <a:schemeClr val="tx1"/>
                </a:solidFill>
                <a:effectLst/>
                <a:latin typeface="+mn-lt"/>
                <a:ea typeface="+mn-ea"/>
                <a:cs typeface="+mn-cs"/>
              </a:rPr>
              <a:t>text</a:t>
            </a:r>
            <a:r>
              <a:rPr lang="en-US" sz="1200" kern="1200" dirty="0">
                <a:solidFill>
                  <a:schemeClr val="tx1"/>
                </a:solidFill>
                <a:effectLst/>
                <a:latin typeface="+mn-lt"/>
                <a:ea typeface="+mn-ea"/>
                <a:cs typeface="+mn-cs"/>
              </a:rPr>
              <a:t> indicates what the teacher should cross out as the text is being revised.</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Bold</a:t>
            </a:r>
            <a:r>
              <a:rPr lang="en-US" sz="1200" kern="1200" dirty="0">
                <a:solidFill>
                  <a:schemeClr val="tx1"/>
                </a:solidFill>
                <a:effectLst/>
                <a:latin typeface="+mn-lt"/>
                <a:ea typeface="+mn-ea"/>
                <a:cs typeface="+mn-cs"/>
              </a:rPr>
              <a:t> indicates language revised.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 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 a </a:t>
            </a:r>
            <a:r>
              <a:rPr lang="en-US" sz="1200" kern="1200" dirty="0">
                <a:solidFill>
                  <a:schemeClr val="tx1"/>
                </a:solidFill>
                <a:effectLst/>
                <a:latin typeface="+mn-lt"/>
                <a:ea typeface="+mn-ea"/>
                <a:cs typeface="+mn-cs"/>
              </a:rPr>
              <a:t>tiger. </a:t>
            </a:r>
            <a:r>
              <a:rPr lang="en-US" sz="1200" b="1" kern="1200" dirty="0">
                <a:solidFill>
                  <a:schemeClr val="tx1"/>
                </a:solidFill>
                <a:effectLst/>
                <a:latin typeface="+mn-lt"/>
                <a:ea typeface="+mn-ea"/>
                <a:cs typeface="+mn-cs"/>
              </a:rPr>
              <a:t>What do you notice in the visual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a:t>
            </a:r>
            <a:r>
              <a:rPr lang="en-US" sz="1200" strike="sngStrike" kern="120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also</a:t>
            </a:r>
            <a:r>
              <a:rPr lang="en-US" sz="1200" kern="120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see </a:t>
            </a:r>
            <a:r>
              <a:rPr lang="en-US" sz="1200" b="1" kern="1200" dirty="0">
                <a:solidFill>
                  <a:schemeClr val="tx1"/>
                </a:solidFill>
                <a:effectLst/>
                <a:latin typeface="+mn-lt"/>
                <a:ea typeface="+mn-ea"/>
                <a:cs typeface="+mn-cs"/>
              </a:rPr>
              <a:t>notice people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do you notice in the visual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think they are in a hospital. </a:t>
            </a:r>
            <a:r>
              <a:rPr lang="en-US" sz="1200" b="1" kern="1200" dirty="0">
                <a:solidFill>
                  <a:schemeClr val="tx1"/>
                </a:solidFill>
                <a:effectLst/>
                <a:latin typeface="+mn-lt"/>
                <a:ea typeface="+mn-ea"/>
                <a:cs typeface="+mn-cs"/>
              </a:rPr>
              <a:t> notice people are in a room. What else do you notice in the visual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also think they are in a hospital. notice </a:t>
            </a:r>
            <a:r>
              <a:rPr lang="en-US" sz="1200" b="1" kern="1200" dirty="0">
                <a:solidFill>
                  <a:schemeClr val="tx1"/>
                </a:solidFill>
                <a:effectLst/>
                <a:latin typeface="+mn-lt"/>
                <a:ea typeface="+mn-ea"/>
                <a:cs typeface="+mn-cs"/>
              </a:rPr>
              <a:t>  I also notice the tiger on a bed. What do you notice in the visual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went to the hospital.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 the girl wearing gloves. What do you notice in the visual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Did you get hurt? </a:t>
            </a:r>
            <a:r>
              <a:rPr lang="en-US" sz="1200" b="1" kern="1200" dirty="0">
                <a:solidFill>
                  <a:schemeClr val="tx1"/>
                </a:solidFill>
                <a:effectLst/>
                <a:latin typeface="+mn-lt"/>
                <a:ea typeface="+mn-ea"/>
                <a:cs typeface="+mn-cs"/>
              </a:rPr>
              <a:t>I notice the ladies putting something inside the tiger’s mouth. What do you notice in the visual text?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1143462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337105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Students will revise the language sample captured</a:t>
            </a:r>
            <a:r>
              <a:rPr lang="en-US" baseline="0" dirty="0"/>
              <a:t> in Lesson 1 </a:t>
            </a:r>
            <a:r>
              <a:rPr lang="en-US" sz="1200" b="1" kern="1200" dirty="0">
                <a:solidFill>
                  <a:schemeClr val="tx1"/>
                </a:solidFill>
                <a:effectLst/>
                <a:latin typeface="+mn-lt"/>
                <a:ea typeface="+mn-ea"/>
                <a:cs typeface="+mn-cs"/>
              </a:rPr>
              <a:t>Student Progress Form (SPF)-­‐‑ Constructive Conversation Language Sample</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endParaRPr lang="en-US" baseline="0" dirty="0"/>
          </a:p>
          <a:p>
            <a:r>
              <a:rPr lang="en-US" baseline="0" dirty="0"/>
              <a:t>Teacher reads the language sample turn by turn (one partner A, partner B) exchange to students: </a:t>
            </a:r>
          </a:p>
          <a:p>
            <a:pPr marL="171450" indent="-171450">
              <a:buFont typeface="Arial"/>
              <a:buChar char="•"/>
            </a:pPr>
            <a:r>
              <a:rPr lang="en-US" baseline="0" dirty="0"/>
              <a:t>After the teacher reads the exchange, have partner pairs discuss revisions they can make using the two focus norms</a:t>
            </a:r>
          </a:p>
          <a:p>
            <a:pPr marL="171450" indent="-171450">
              <a:buFont typeface="Arial"/>
              <a:buChar char="•"/>
            </a:pPr>
            <a:r>
              <a:rPr lang="en-US" baseline="0" dirty="0"/>
              <a:t>Have a partner pair share their possible revisions with the class</a:t>
            </a:r>
          </a:p>
          <a:p>
            <a:pPr marL="171450" indent="-171450">
              <a:buFont typeface="Arial"/>
              <a:buChar char="•"/>
            </a:pPr>
            <a:r>
              <a:rPr lang="en-US" baseline="0" dirty="0"/>
              <a:t>Write their oral revisions on the language sample for whole class to see</a:t>
            </a:r>
          </a:p>
          <a:p>
            <a:pPr marL="171450" indent="-171450">
              <a:buFont typeface="Arial"/>
              <a:buChar char="•"/>
            </a:pPr>
            <a:endParaRPr lang="en-US" baseline="0" dirty="0"/>
          </a:p>
          <a:p>
            <a:pPr marL="0" indent="0">
              <a:buFont typeface="Arial"/>
              <a:buNone/>
            </a:pPr>
            <a:r>
              <a:rPr lang="en-US" baseline="0" dirty="0"/>
              <a:t>After the entire language sample is orally revised, read the entire revised language sample script to the class.</a:t>
            </a:r>
          </a:p>
          <a:p>
            <a:pPr marL="0" indent="0">
              <a:buFont typeface="Arial"/>
              <a:buNone/>
            </a:pPr>
            <a:endParaRPr lang="en-US"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1" kern="1200">
                <a:solidFill>
                  <a:schemeClr val="tx1"/>
                </a:solidFill>
                <a:effectLst/>
                <a:latin typeface="+mn-lt"/>
                <a:ea typeface="+mn-ea"/>
                <a:cs typeface="+mn-cs"/>
              </a:rPr>
              <a:t>Teacher selects a triad to come to the front of the class and present their revised model. </a:t>
            </a:r>
            <a:endParaRPr lang="en-US" b="1"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1658773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CREATE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35</a:t>
            </a:fld>
            <a:endParaRPr lang="en-US"/>
          </a:p>
        </p:txBody>
      </p:sp>
    </p:spTree>
    <p:extLst>
      <p:ext uri="{BB962C8B-B14F-4D97-AF65-F5344CB8AC3E}">
        <p14:creationId xmlns:p14="http://schemas.microsoft.com/office/powerpoint/2010/main" val="1689477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CREATE.  When we observe or read something new we have many thoughts and ideas.  As we engage in a CREATE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629207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802168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1605674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will also establish norms to ensure good listening and speaking skills.  Watch me as I model the five different conversation norms.  Then you will debrief with your conversation partner by addressing the </a:t>
            </a:r>
            <a:r>
              <a:rPr lang="en-US" b="1" baseline="0" dirty="0"/>
              <a:t>prompt: How did my partner and I demonstrate the conversation norms?</a:t>
            </a:r>
          </a:p>
          <a:p>
            <a:endParaRPr lang="en-US" b="1" baseline="0" dirty="0"/>
          </a:p>
          <a:p>
            <a:pPr marL="171450" indent="-171450">
              <a:buFont typeface="Arial"/>
              <a:buChar char="•"/>
            </a:pPr>
            <a:r>
              <a:rPr lang="en-US" b="1" baseline="0" dirty="0"/>
              <a:t>Use your think time</a:t>
            </a:r>
          </a:p>
          <a:p>
            <a:pPr marL="628650" lvl="1" indent="-171450">
              <a:buFont typeface="Arial"/>
              <a:buChar char="•"/>
            </a:pPr>
            <a:r>
              <a:rPr lang="en-US" b="1" baseline="0" dirty="0"/>
              <a:t>Say: </a:t>
            </a:r>
            <a:r>
              <a:rPr lang="en-US" b="0" baseline="0" dirty="0"/>
              <a:t>First, we focus on and read the entire visual text.  This means that we look at everything in the visual text.  Then we take time to think about what we have read or seen and how it makes sense to us.  In our minds, we think about the ideas we have.  We might ask ourselves questions about the visual text.  In our minds, we practice and say our ideas. </a:t>
            </a:r>
            <a:endParaRPr lang="en-US" b="1" baseline="0" dirty="0"/>
          </a:p>
          <a:p>
            <a:pPr marL="628650" lvl="1" indent="-171450">
              <a:buFont typeface="Arial"/>
              <a:buChar char="•"/>
            </a:pPr>
            <a:r>
              <a:rPr lang="en-US" b="1" baseline="0" dirty="0"/>
              <a:t>Demonstration: </a:t>
            </a:r>
            <a:r>
              <a:rPr lang="en-US" b="0" baseline="0" dirty="0"/>
              <a:t>Teacher models looking at the visual text and examining it closely, nodding head, and placing index finger on the temple of his/her head to demonstrate think time.</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I demonstrate think time?  After a minute, bring the students back to share-out.</a:t>
            </a:r>
            <a:endParaRPr lang="en-US" b="1" baseline="0" dirty="0"/>
          </a:p>
          <a:p>
            <a:pPr marL="1085850" lvl="2" indent="-171450">
              <a:buFont typeface="Arial"/>
              <a:buChar char="•"/>
            </a:pPr>
            <a:r>
              <a:rPr lang="en-US" b="1" baseline="0" dirty="0"/>
              <a:t>Targeted response: </a:t>
            </a:r>
            <a:r>
              <a:rPr lang="en-US" b="0" baseline="0" dirty="0"/>
              <a:t>I saw your eyes on the text; you put your finger on your temple to show you were thinking. </a:t>
            </a:r>
            <a:endParaRPr lang="en-US" b="1" baseline="0" dirty="0"/>
          </a:p>
          <a:p>
            <a:pPr marL="171450" indent="-171450">
              <a:buFont typeface="Arial"/>
              <a:buChar char="•"/>
            </a:pPr>
            <a:r>
              <a:rPr lang="en-US" b="1" baseline="0" dirty="0"/>
              <a:t>Use the language of the skill</a:t>
            </a:r>
          </a:p>
          <a:p>
            <a:pPr marL="628650" lvl="1" indent="-171450">
              <a:buFont typeface="Arial"/>
              <a:buChar char="•"/>
            </a:pPr>
            <a:r>
              <a:rPr lang="en-US" b="1" baseline="0" dirty="0"/>
              <a:t>Say: </a:t>
            </a:r>
            <a:r>
              <a:rPr lang="en-US" b="0" baseline="0" dirty="0"/>
              <a:t>First, we use the language of the skill (e.g., “My idea is,” “I think”) Then we share our ideas, we use the language of the skill to start our sentences and ask questions.</a:t>
            </a:r>
            <a:endParaRPr lang="en-US" b="1" baseline="0" dirty="0"/>
          </a:p>
          <a:p>
            <a:pPr marL="628650" lvl="1" indent="-171450">
              <a:buFont typeface="Arial"/>
              <a:buChar char="•"/>
            </a:pPr>
            <a:r>
              <a:rPr lang="en-US" b="1" baseline="0" dirty="0"/>
              <a:t>Demonstration: </a:t>
            </a:r>
            <a:r>
              <a:rPr lang="en-US" b="0" baseline="0" dirty="0"/>
              <a:t>The teacher will select a student with whom to model the following script using the visual text selected: </a:t>
            </a:r>
          </a:p>
          <a:p>
            <a:pPr marL="1085850" lvl="2" indent="-171450">
              <a:buFont typeface="Arial"/>
              <a:buChar char="•"/>
            </a:pPr>
            <a:r>
              <a:rPr lang="en-US" b="0" baseline="0" dirty="0"/>
              <a:t>Teacher: I notice…what do you notice?</a:t>
            </a:r>
          </a:p>
          <a:p>
            <a:pPr marL="1085850" lvl="2" indent="-171450">
              <a:buFont typeface="Arial"/>
              <a:buChar char="•"/>
            </a:pPr>
            <a:r>
              <a:rPr lang="en-US" b="0" baseline="0" dirty="0"/>
              <a:t>Student: I notice…what do you notice?</a:t>
            </a:r>
            <a:endParaRPr lang="en-US" b="1" baseline="0" dirty="0"/>
          </a:p>
          <a:p>
            <a:pPr marL="628650" lvl="1" indent="-171450">
              <a:buFont typeface="Arial"/>
              <a:buChar char="•"/>
            </a:pPr>
            <a:r>
              <a:rPr lang="en-US" b="1" baseline="0" dirty="0"/>
              <a:t>Debrief: </a:t>
            </a:r>
            <a:endParaRPr lang="en-US" b="0" baseline="0" dirty="0"/>
          </a:p>
          <a:p>
            <a:pPr marL="1085850" lvl="2" indent="-171450">
              <a:buFont typeface="Arial"/>
              <a:buChar char="•"/>
            </a:pPr>
            <a:r>
              <a:rPr lang="en-US" b="1" baseline="0" dirty="0"/>
              <a:t>Teacher: </a:t>
            </a:r>
            <a:r>
              <a:rPr lang="en-US" b="0" baseline="0" dirty="0"/>
              <a:t>Talk with your partner.  Answer the prompt: How did I use the language of the skill with my partner?  After 1 minute, bring the students back to share-out.</a:t>
            </a:r>
          </a:p>
          <a:p>
            <a:pPr marL="1085850" lvl="2" indent="-171450">
              <a:buFont typeface="Arial"/>
              <a:buChar char="•"/>
            </a:pPr>
            <a:r>
              <a:rPr lang="en-US" b="1" baseline="0" dirty="0"/>
              <a:t>Targeted Response: </a:t>
            </a:r>
            <a:r>
              <a:rPr lang="en-US" b="0" baseline="0" dirty="0"/>
              <a:t>I heard the teacher and partner using the response starter, “I notice.” </a:t>
            </a:r>
            <a:endParaRPr lang="en-US" b="1" baseline="0" dirty="0"/>
          </a:p>
          <a:p>
            <a:pPr marL="171450" indent="-171450">
              <a:buFont typeface="Arial"/>
              <a:buChar char="•"/>
            </a:pPr>
            <a:r>
              <a:rPr lang="en-US" b="1" baseline="0" dirty="0"/>
              <a:t>Use your conversation voice</a:t>
            </a:r>
          </a:p>
          <a:p>
            <a:pPr marL="628650" lvl="1" indent="-171450">
              <a:buFont typeface="Arial"/>
              <a:buChar char="•"/>
            </a:pPr>
            <a:r>
              <a:rPr lang="en-US" b="1" baseline="0" dirty="0"/>
              <a:t>Say: </a:t>
            </a:r>
            <a:r>
              <a:rPr lang="en-US" b="0" baseline="0" dirty="0"/>
              <a:t>Project your voice and speak clearly.</a:t>
            </a:r>
            <a:endParaRPr lang="en-US" b="1" baseline="0" dirty="0"/>
          </a:p>
          <a:p>
            <a:pPr marL="628650" lvl="1" indent="-171450">
              <a:buFont typeface="Arial"/>
              <a:buChar char="•"/>
            </a:pPr>
            <a:r>
              <a:rPr lang="en-US" b="1" baseline="0" dirty="0"/>
              <a:t>Demonstration: </a:t>
            </a:r>
            <a:r>
              <a:rPr lang="en-US" b="0" baseline="0" dirty="0"/>
              <a:t>Teacher selects a student volunteer.  They face each other and converse.  The teacher uses a clear voice.  The teacher and the student take turns and build on each other’s ideas.</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use our conversation voice?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The teacher used a clear voice; one person spoke at a time as they took turns.</a:t>
            </a:r>
            <a:endParaRPr lang="en-US" b="1" baseline="0" dirty="0"/>
          </a:p>
          <a:p>
            <a:pPr marL="171450" indent="-171450">
              <a:buFont typeface="Arial"/>
              <a:buChar char="•"/>
            </a:pPr>
            <a:r>
              <a:rPr lang="en-US" b="1" baseline="0" dirty="0"/>
              <a:t>Listen respectfully</a:t>
            </a:r>
          </a:p>
          <a:p>
            <a:pPr marL="628650" lvl="1" indent="-171450">
              <a:buFont typeface="Arial"/>
              <a:buChar char="•"/>
            </a:pPr>
            <a:r>
              <a:rPr lang="en-US" b="1" baseline="0" dirty="0"/>
              <a:t>Say: </a:t>
            </a:r>
            <a:r>
              <a:rPr lang="en-US" b="0" baseline="0" dirty="0"/>
              <a:t>One way to let your partner know you are listening is to focus on your partner.  Another way to let your partner know that you are listening to them is to restate, or say what your partner said.  This shows respectful listening and helps you understand your partner. </a:t>
            </a:r>
            <a:endParaRPr lang="en-US" b="1" baseline="0" dirty="0"/>
          </a:p>
          <a:p>
            <a:pPr marL="628650" lvl="1" indent="-171450">
              <a:buFont typeface="Arial"/>
              <a:buChar char="•"/>
            </a:pPr>
            <a:r>
              <a:rPr lang="en-US" b="1" baseline="0" dirty="0"/>
              <a:t>Demonstration:</a:t>
            </a:r>
            <a:r>
              <a:rPr lang="en-US" b="0" baseline="0" dirty="0"/>
              <a:t> The teacher lets the student begin the conversation using the visual text.  The teacher nods and acknowledges.  After the student shares, the teacher paraphrases what the student said with the following phrase: I heard you say…</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respectful listening and restating?  After 1 minute, bring the students back to share-out.</a:t>
            </a:r>
            <a:endParaRPr lang="en-US" b="1" baseline="0" dirty="0"/>
          </a:p>
          <a:p>
            <a:pPr marL="1085850" lvl="2" indent="-171450">
              <a:buFont typeface="Arial"/>
              <a:buChar char="•"/>
            </a:pPr>
            <a:r>
              <a:rPr lang="en-US" b="1" baseline="0" dirty="0"/>
              <a:t>Targeted Response: </a:t>
            </a:r>
            <a:r>
              <a:rPr lang="en-US" b="0" baseline="0" dirty="0"/>
              <a:t>After the first speaker stopped talking, the teacher (other partner) paraphrase what they said to show respectful listening. </a:t>
            </a:r>
            <a:endParaRPr lang="en-US" b="1" baseline="0" dirty="0"/>
          </a:p>
          <a:p>
            <a:pPr marL="171450" indent="-171450">
              <a:buFont typeface="Arial"/>
              <a:buChar char="•"/>
            </a:pPr>
            <a:r>
              <a:rPr lang="en-US" b="1" baseline="0" dirty="0"/>
              <a:t>Take turns and build on each other’s ideas</a:t>
            </a:r>
          </a:p>
          <a:p>
            <a:pPr marL="628650" lvl="1" indent="-171450">
              <a:buFont typeface="Arial"/>
              <a:buChar char="•"/>
            </a:pPr>
            <a:r>
              <a:rPr lang="en-US" b="1" baseline="0" dirty="0"/>
              <a:t>Say: </a:t>
            </a:r>
            <a:r>
              <a:rPr lang="en-US" b="0" baseline="0" dirty="0"/>
              <a:t>To learn from each other, we have to share our best thinking.  We listen carefully so we can add to and make our partner’s ideas clearer.  Taking turns is everyone’s responsibility.  The goal of Constructive Conversation is to learn from each other. </a:t>
            </a:r>
            <a:endParaRPr lang="en-US" b="1" baseline="0" dirty="0"/>
          </a:p>
          <a:p>
            <a:pPr marL="628650" lvl="1" indent="-171450">
              <a:buFont typeface="Arial"/>
              <a:buChar char="•"/>
            </a:pPr>
            <a:r>
              <a:rPr lang="en-US" b="1" baseline="0" dirty="0"/>
              <a:t>Demonstration: </a:t>
            </a:r>
            <a:r>
              <a:rPr lang="en-US" b="0" baseline="0" dirty="0"/>
              <a:t>The teacher and a student volunteer model building on each other’s ideas using the visual text.</a:t>
            </a:r>
            <a:endParaRPr lang="en-US" b="1" baseline="0" dirty="0"/>
          </a:p>
          <a:p>
            <a:pPr marL="628650" lvl="1" indent="-171450">
              <a:buFont typeface="Arial"/>
              <a:buChar char="•"/>
            </a:pPr>
            <a:r>
              <a:rPr lang="en-US" b="1" baseline="0" dirty="0"/>
              <a:t>Debrief: </a:t>
            </a:r>
          </a:p>
          <a:p>
            <a:pPr marL="1085850" lvl="2" indent="-171450">
              <a:buFont typeface="Arial"/>
              <a:buChar char="•"/>
            </a:pPr>
            <a:r>
              <a:rPr lang="en-US" b="1" baseline="0" dirty="0"/>
              <a:t>Teacher: </a:t>
            </a:r>
            <a:r>
              <a:rPr lang="en-US" b="0" baseline="0" dirty="0"/>
              <a:t>Talk with your partner.  Answer the following prompt: How did my partner and I demonstrate taking turns and building on each other’s ideas?</a:t>
            </a:r>
            <a:endParaRPr lang="en-US" b="1" baseline="0" dirty="0"/>
          </a:p>
          <a:p>
            <a:pPr marL="1085850" lvl="2" indent="-171450">
              <a:buFont typeface="Arial"/>
              <a:buChar char="•"/>
            </a:pPr>
            <a:r>
              <a:rPr lang="en-US" b="1" baseline="0" dirty="0"/>
              <a:t>Targeted Response: </a:t>
            </a:r>
            <a:r>
              <a:rPr lang="en-US" b="0" baseline="0" dirty="0"/>
              <a:t>Each partner took a turn and added to the other partner’s idea.</a:t>
            </a:r>
            <a:endParaRPr lang="en-US" b="1" baseline="0" dirty="0"/>
          </a:p>
          <a:p>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896196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40</a:t>
            </a:fld>
            <a:endParaRPr lang="en-US"/>
          </a:p>
        </p:txBody>
      </p:sp>
    </p:spTree>
    <p:extLst>
      <p:ext uri="{BB962C8B-B14F-4D97-AF65-F5344CB8AC3E}">
        <p14:creationId xmlns:p14="http://schemas.microsoft.com/office/powerpoint/2010/main" val="1760247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2122358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1884035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and the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endParaRPr lang="en-US" dirty="0"/>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44</a:t>
            </a:fld>
            <a:endParaRPr lang="en-US"/>
          </a:p>
        </p:txBody>
      </p:sp>
    </p:spTree>
    <p:extLst>
      <p:ext uri="{BB962C8B-B14F-4D97-AF65-F5344CB8AC3E}">
        <p14:creationId xmlns:p14="http://schemas.microsoft.com/office/powerpoint/2010/main" val="751515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949301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use questions and </a:t>
            </a:r>
            <a:r>
              <a:rPr lang="en-US" sz="1200" b="1" kern="1200" dirty="0">
                <a:solidFill>
                  <a:schemeClr val="tx1"/>
                </a:solidFill>
                <a:effectLst/>
                <a:latin typeface="+mn-lt"/>
                <a:ea typeface="+mn-ea"/>
                <a:cs typeface="+mn-cs"/>
              </a:rPr>
              <a:t>Listening Task Poster </a:t>
            </a:r>
            <a:r>
              <a:rPr lang="en-US" sz="1200" kern="1200" dirty="0">
                <a:solidFill>
                  <a:schemeClr val="tx1"/>
                </a:solidFill>
                <a:effectLst/>
                <a:latin typeface="+mn-lt"/>
                <a:ea typeface="+mn-ea"/>
                <a:cs typeface="+mn-cs"/>
              </a:rPr>
              <a:t>to guide students through an analysis of what makes this a </a:t>
            </a:r>
            <a:r>
              <a:rPr lang="en-US" sz="1200" b="1" kern="1200" dirty="0">
                <a:solidFill>
                  <a:schemeClr val="tx1"/>
                </a:solidFill>
                <a:effectLst/>
                <a:latin typeface="+mn-lt"/>
                <a:ea typeface="+mn-ea"/>
                <a:cs typeface="+mn-cs"/>
              </a:rPr>
              <a:t>Non-­‐‑Model </a:t>
            </a:r>
            <a:r>
              <a:rPr lang="en-US" sz="1200" kern="1200" dirty="0">
                <a:solidFill>
                  <a:schemeClr val="tx1"/>
                </a:solidFill>
                <a:effectLst/>
                <a:latin typeface="+mn-lt"/>
                <a:ea typeface="+mn-ea"/>
                <a:cs typeface="+mn-cs"/>
              </a:rPr>
              <a:t>Constructive Conversation for the skill of </a:t>
            </a:r>
            <a:r>
              <a:rPr lang="en-US" sz="1200" b="1" kern="1200" dirty="0">
                <a:solidFill>
                  <a:schemeClr val="tx1"/>
                </a:solidFill>
                <a:effectLst/>
                <a:latin typeface="+mn-lt"/>
                <a:ea typeface="+mn-ea"/>
                <a:cs typeface="+mn-cs"/>
              </a:rPr>
              <a:t>CREATE. </a:t>
            </a:r>
            <a:endParaRPr lang="en-US" dirty="0"/>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while playing a game.</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1598521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1980033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93233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16056746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models creating a class Constructive Conversation Poster (see resources). Teacher elicits student responses to develop a class poster that illustrates their understanding of the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skill and Conversation Norms.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poster should have only prompt and response starters used by the students for the Constructive Conversation Skill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such as: </a:t>
            </a:r>
            <a:endParaRPr lang="en-US" dirty="0"/>
          </a:p>
          <a:p>
            <a:r>
              <a:rPr lang="en-US" sz="1200" kern="1200" dirty="0">
                <a:solidFill>
                  <a:schemeClr val="tx1"/>
                </a:solidFill>
                <a:effectLst/>
                <a:latin typeface="+mn-lt"/>
                <a:ea typeface="+mn-ea"/>
                <a:cs typeface="+mn-cs"/>
              </a:rPr>
              <a:t>▪  What do you notice? </a:t>
            </a:r>
            <a:endParaRPr lang="en-US" dirty="0">
              <a:effectLst/>
            </a:endParaRPr>
          </a:p>
          <a:p>
            <a:r>
              <a:rPr lang="en-US" sz="1200" kern="1200" dirty="0">
                <a:solidFill>
                  <a:schemeClr val="tx1"/>
                </a:solidFill>
                <a:effectLst/>
                <a:latin typeface="+mn-lt"/>
                <a:ea typeface="+mn-ea"/>
                <a:cs typeface="+mn-cs"/>
              </a:rPr>
              <a:t>▪  I notice...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1583827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CREATE</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2432372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239295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Introduce hand gesture for </a:t>
            </a:r>
            <a:r>
              <a:rPr lang="en-US" sz="1200" b="1" kern="1200" dirty="0">
                <a:solidFill>
                  <a:schemeClr val="tx1"/>
                </a:solidFill>
                <a:effectLst/>
                <a:latin typeface="+mn-lt"/>
                <a:ea typeface="+mn-ea"/>
                <a:cs typeface="+mn-cs"/>
              </a:rPr>
              <a:t>CREATE </a:t>
            </a:r>
            <a:r>
              <a:rPr lang="en-US" sz="1200" kern="1200" dirty="0">
                <a:solidFill>
                  <a:schemeClr val="tx1"/>
                </a:solidFill>
                <a:effectLst/>
                <a:latin typeface="+mn-lt"/>
                <a:ea typeface="+mn-ea"/>
                <a:cs typeface="+mn-cs"/>
              </a:rPr>
              <a:t>(teacher places her/his hands over her/his head and opens and closes his/her hands as if an idea is coming out of his/her head.)</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To help us remember the skill that we are learning, we use a special phrase: “Sharing our ideas.”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3287472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Introduce the Listening Task Poster</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Teacher refers to the </a:t>
            </a:r>
            <a:r>
              <a:rPr lang="en-US" sz="1200" b="1" kern="1200" dirty="0">
                <a:solidFill>
                  <a:schemeClr val="tx1"/>
                </a:solidFill>
                <a:effectLst/>
                <a:latin typeface="+mn-lt"/>
                <a:ea typeface="+mn-ea"/>
                <a:cs typeface="+mn-cs"/>
              </a:rPr>
              <a:t>Listening Task Poster-­‐‑CREATE </a:t>
            </a:r>
            <a:r>
              <a:rPr lang="en-US" sz="1200" kern="1200" dirty="0">
                <a:solidFill>
                  <a:schemeClr val="tx1"/>
                </a:solidFill>
                <a:effectLst/>
                <a:latin typeface="+mn-lt"/>
                <a:ea typeface="+mn-ea"/>
                <a:cs typeface="+mn-cs"/>
              </a:rPr>
              <a:t>and read each step aloud. </a:t>
            </a:r>
            <a:r>
              <a:rPr lang="en-US" sz="1200" i="1" kern="1200" dirty="0">
                <a:solidFill>
                  <a:schemeClr val="tx1"/>
                </a:solidFill>
                <a:effectLst/>
                <a:latin typeface="+mn-lt"/>
                <a:ea typeface="+mn-ea"/>
                <a:cs typeface="+mn-cs"/>
              </a:rPr>
              <a:t>While you are listening to my partner and me, listen for the following: </a:t>
            </a:r>
            <a:endParaRPr lang="en-US" dirty="0"/>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7</a:t>
            </a:fld>
            <a:endParaRPr lang="en-US"/>
          </a:p>
        </p:txBody>
      </p:sp>
    </p:spTree>
    <p:extLst>
      <p:ext uri="{BB962C8B-B14F-4D97-AF65-F5344CB8AC3E}">
        <p14:creationId xmlns:p14="http://schemas.microsoft.com/office/powerpoint/2010/main" val="815173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Visual Text for Teacher Modeling. </a:t>
            </a:r>
            <a:r>
              <a:rPr lang="en-US" sz="1200" i="1" kern="1200" dirty="0">
                <a:solidFill>
                  <a:schemeClr val="tx1"/>
                </a:solidFill>
                <a:effectLst/>
                <a:latin typeface="+mn-lt"/>
                <a:ea typeface="+mn-ea"/>
                <a:cs typeface="+mn-cs"/>
              </a:rPr>
              <a:t>To model what a Constructive Conversation looks like we are going to use a visual text and address the prompt: </a:t>
            </a:r>
            <a:r>
              <a:rPr lang="en-US" sz="1200" b="1" i="1" kern="1200" dirty="0">
                <a:solidFill>
                  <a:schemeClr val="tx1"/>
                </a:solidFill>
                <a:effectLst/>
                <a:latin typeface="+mn-lt"/>
                <a:ea typeface="+mn-ea"/>
                <a:cs typeface="+mn-cs"/>
              </a:rPr>
              <a:t>What do you notice in the visual text? </a:t>
            </a:r>
            <a:r>
              <a:rPr lang="en-US" sz="1200" i="1" kern="1200" dirty="0">
                <a:solidFill>
                  <a:schemeClr val="tx1"/>
                </a:solidFill>
                <a:effectLst/>
                <a:latin typeface="+mn-lt"/>
                <a:ea typeface="+mn-ea"/>
                <a:cs typeface="+mn-cs"/>
              </a:rPr>
              <a:t>As we look at the visual text we will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and share our own ideas. </a:t>
            </a:r>
            <a:endParaRPr lang="en-US" dirty="0"/>
          </a:p>
          <a:p>
            <a:endParaRPr lang="en-US" dirty="0"/>
          </a:p>
          <a:p>
            <a:r>
              <a:rPr lang="en-US" sz="1200" kern="1200" dirty="0">
                <a:solidFill>
                  <a:schemeClr val="tx1"/>
                </a:solidFill>
                <a:effectLst/>
                <a:latin typeface="+mn-lt"/>
                <a:ea typeface="+mn-ea"/>
                <a:cs typeface="+mn-cs"/>
              </a:rPr>
              <a:t>Model using think time and pointing at key elements of the visual text </a:t>
            </a:r>
            <a:endParaRPr lang="en-US" dirty="0"/>
          </a:p>
          <a:p>
            <a:r>
              <a:rPr lang="en-US" sz="1200" kern="1200" dirty="0">
                <a:solidFill>
                  <a:schemeClr val="tx1"/>
                </a:solidFill>
                <a:effectLst/>
                <a:latin typeface="+mn-lt"/>
                <a:ea typeface="+mn-ea"/>
                <a:cs typeface="+mn-cs"/>
              </a:rPr>
              <a:t>before reading the script.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Teacher will also discuss how the following norms were used during the conversation: </a:t>
            </a:r>
            <a:endParaRPr lang="en-US" dirty="0"/>
          </a:p>
          <a:p>
            <a:r>
              <a:rPr lang="en-US" sz="1200" i="1" kern="1200" dirty="0">
                <a:solidFill>
                  <a:schemeClr val="tx1"/>
                </a:solidFill>
                <a:effectLst/>
                <a:latin typeface="+mn-lt"/>
                <a:ea typeface="+mn-ea"/>
                <a:cs typeface="+mn-cs"/>
              </a:rPr>
              <a:t>Use your think time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the language of the skill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1609085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1996725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D1619A-26E1-E54E-8087-FB70710947E8}"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7CC01-0EA7-B245-97E8-312FBB6AB6B8}"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01436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D1619A-26E1-E54E-8087-FB70710947E8}"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7CC01-0EA7-B245-97E8-312FBB6AB6B8}" type="slidenum">
              <a:rPr lang="en-US" smtClean="0"/>
              <a:t>‹#›</a:t>
            </a:fld>
            <a:endParaRPr lang="en-US"/>
          </a:p>
        </p:txBody>
      </p:sp>
    </p:spTree>
    <p:extLst>
      <p:ext uri="{BB962C8B-B14F-4D97-AF65-F5344CB8AC3E}">
        <p14:creationId xmlns:p14="http://schemas.microsoft.com/office/powerpoint/2010/main" val="77340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D1619A-26E1-E54E-8087-FB70710947E8}"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7CC01-0EA7-B245-97E8-312FBB6AB6B8}" type="slidenum">
              <a:rPr lang="en-US" smtClean="0"/>
              <a:t>‹#›</a:t>
            </a:fld>
            <a:endParaRPr lang="en-US"/>
          </a:p>
        </p:txBody>
      </p:sp>
    </p:spTree>
    <p:extLst>
      <p:ext uri="{BB962C8B-B14F-4D97-AF65-F5344CB8AC3E}">
        <p14:creationId xmlns:p14="http://schemas.microsoft.com/office/powerpoint/2010/main" val="1165852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D1619A-26E1-E54E-8087-FB70710947E8}"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7CC01-0EA7-B245-97E8-312FBB6AB6B8}" type="slidenum">
              <a:rPr lang="en-US" smtClean="0"/>
              <a:t>‹#›</a:t>
            </a:fld>
            <a:endParaRPr lang="en-US"/>
          </a:p>
        </p:txBody>
      </p:sp>
    </p:spTree>
    <p:extLst>
      <p:ext uri="{BB962C8B-B14F-4D97-AF65-F5344CB8AC3E}">
        <p14:creationId xmlns:p14="http://schemas.microsoft.com/office/powerpoint/2010/main" val="2372335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D1619A-26E1-E54E-8087-FB70710947E8}"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7CC01-0EA7-B245-97E8-312FBB6AB6B8}"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34643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D1619A-26E1-E54E-8087-FB70710947E8}"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7CC01-0EA7-B245-97E8-312FBB6AB6B8}" type="slidenum">
              <a:rPr lang="en-US" smtClean="0"/>
              <a:t>‹#›</a:t>
            </a:fld>
            <a:endParaRPr lang="en-US"/>
          </a:p>
        </p:txBody>
      </p:sp>
    </p:spTree>
    <p:extLst>
      <p:ext uri="{BB962C8B-B14F-4D97-AF65-F5344CB8AC3E}">
        <p14:creationId xmlns:p14="http://schemas.microsoft.com/office/powerpoint/2010/main" val="102861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D1619A-26E1-E54E-8087-FB70710947E8}" type="datetimeFigureOut">
              <a:rPr lang="en-US" smtClean="0"/>
              <a:t>9/4/19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57CC01-0EA7-B245-97E8-312FBB6AB6B8}" type="slidenum">
              <a:rPr lang="en-US" smtClean="0"/>
              <a:t>‹#›</a:t>
            </a:fld>
            <a:endParaRPr lang="en-US"/>
          </a:p>
        </p:txBody>
      </p:sp>
    </p:spTree>
    <p:extLst>
      <p:ext uri="{BB962C8B-B14F-4D97-AF65-F5344CB8AC3E}">
        <p14:creationId xmlns:p14="http://schemas.microsoft.com/office/powerpoint/2010/main" val="817237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D1619A-26E1-E54E-8087-FB70710947E8}" type="datetimeFigureOut">
              <a:rPr lang="en-US" smtClean="0"/>
              <a:t>9/4/19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57CC01-0EA7-B245-97E8-312FBB6AB6B8}" type="slidenum">
              <a:rPr lang="en-US" smtClean="0"/>
              <a:t>‹#›</a:t>
            </a:fld>
            <a:endParaRPr lang="en-US"/>
          </a:p>
        </p:txBody>
      </p:sp>
    </p:spTree>
    <p:extLst>
      <p:ext uri="{BB962C8B-B14F-4D97-AF65-F5344CB8AC3E}">
        <p14:creationId xmlns:p14="http://schemas.microsoft.com/office/powerpoint/2010/main" val="1776993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AD1619A-26E1-E54E-8087-FB70710947E8}" type="datetimeFigureOut">
              <a:rPr lang="en-US" smtClean="0"/>
              <a:t>9/4/19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457CC01-0EA7-B245-97E8-312FBB6AB6B8}" type="slidenum">
              <a:rPr lang="en-US" smtClean="0"/>
              <a:t>‹#›</a:t>
            </a:fld>
            <a:endParaRPr lang="en-US"/>
          </a:p>
        </p:txBody>
      </p:sp>
    </p:spTree>
    <p:extLst>
      <p:ext uri="{BB962C8B-B14F-4D97-AF65-F5344CB8AC3E}">
        <p14:creationId xmlns:p14="http://schemas.microsoft.com/office/powerpoint/2010/main" val="2335628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5AD1619A-26E1-E54E-8087-FB70710947E8}" type="datetimeFigureOut">
              <a:rPr lang="en-US" smtClean="0"/>
              <a:t>9/4/19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457CC01-0EA7-B245-97E8-312FBB6AB6B8}" type="slidenum">
              <a:rPr lang="en-US" smtClean="0"/>
              <a:t>‹#›</a:t>
            </a:fld>
            <a:endParaRPr lang="en-US"/>
          </a:p>
        </p:txBody>
      </p:sp>
    </p:spTree>
    <p:extLst>
      <p:ext uri="{BB962C8B-B14F-4D97-AF65-F5344CB8AC3E}">
        <p14:creationId xmlns:p14="http://schemas.microsoft.com/office/powerpoint/2010/main" val="2102029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D1619A-26E1-E54E-8087-FB70710947E8}"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7CC01-0EA7-B245-97E8-312FBB6AB6B8}" type="slidenum">
              <a:rPr lang="en-US" smtClean="0"/>
              <a:t>‹#›</a:t>
            </a:fld>
            <a:endParaRPr lang="en-US"/>
          </a:p>
        </p:txBody>
      </p:sp>
    </p:spTree>
    <p:extLst>
      <p:ext uri="{BB962C8B-B14F-4D97-AF65-F5344CB8AC3E}">
        <p14:creationId xmlns:p14="http://schemas.microsoft.com/office/powerpoint/2010/main" val="2932455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AD1619A-26E1-E54E-8087-FB70710947E8}" type="datetimeFigureOut">
              <a:rPr lang="en-US" smtClean="0"/>
              <a:t>9/4/19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B457CC01-0EA7-B245-97E8-312FBB6AB6B8}"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19952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1</a:t>
            </a:r>
            <a:r>
              <a:rPr lang="en-US" sz="4800" baseline="30000" dirty="0">
                <a:solidFill>
                  <a:schemeClr val="tx1"/>
                </a:solidFill>
              </a:rPr>
              <a:t>st</a:t>
            </a:r>
            <a:r>
              <a:rPr lang="en-US" sz="4800" dirty="0">
                <a:solidFill>
                  <a:schemeClr val="tx1"/>
                </a:solidFill>
              </a:rPr>
              <a:t> Grade</a:t>
            </a:r>
          </a:p>
          <a:p>
            <a:r>
              <a:rPr lang="en-US" sz="4800" dirty="0">
                <a:solidFill>
                  <a:schemeClr val="tx1"/>
                </a:solidFill>
              </a:rPr>
              <a:t>Lesson 1</a:t>
            </a: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10" name="Picture 9">
            <a:extLst>
              <a:ext uri="{FF2B5EF4-FFF2-40B4-BE49-F238E27FC236}">
                <a16:creationId xmlns:a16="http://schemas.microsoft.com/office/drawing/2014/main" id="{B3459F4A-519C-8A4B-830F-A4C912188F69}"/>
              </a:ext>
            </a:extLst>
          </p:cNvPr>
          <p:cNvPicPr>
            <a:picLocks noChangeAspect="1"/>
          </p:cNvPicPr>
          <p:nvPr/>
        </p:nvPicPr>
        <p:blipFill>
          <a:blip r:embed="rId6"/>
          <a:stretch>
            <a:fillRect/>
          </a:stretch>
        </p:blipFill>
        <p:spPr>
          <a:xfrm>
            <a:off x="3366997" y="1251251"/>
            <a:ext cx="2304242" cy="298196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6918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278094"/>
          </a:xfrm>
          <a:prstGeom prst="rect">
            <a:avLst/>
          </a:prstGeom>
          <a:noFill/>
        </p:spPr>
        <p:txBody>
          <a:bodyPr wrap="square" rtlCol="0">
            <a:spAutoFit/>
          </a:bodyPr>
          <a:lstStyle/>
          <a:p>
            <a:r>
              <a:rPr lang="en-US" sz="1700" b="1" dirty="0"/>
              <a:t>Partner A: </a:t>
            </a:r>
            <a:r>
              <a:rPr lang="en-US" sz="1700" dirty="0"/>
              <a:t>I notice a tiger.  What do you notice in the visual text?</a:t>
            </a:r>
          </a:p>
          <a:p>
            <a:endParaRPr lang="en-US" sz="1700" dirty="0"/>
          </a:p>
          <a:p>
            <a:endParaRPr lang="en-US" sz="1700" dirty="0"/>
          </a:p>
          <a:p>
            <a:endParaRPr lang="en-US" sz="1700" dirty="0"/>
          </a:p>
          <a:p>
            <a:r>
              <a:rPr lang="en-US" sz="1700" b="1" dirty="0"/>
              <a:t>Partner A:  </a:t>
            </a:r>
            <a:r>
              <a:rPr lang="en-US" sz="1700" dirty="0"/>
              <a:t>I notice the people are in a room.  What else do you notice?</a:t>
            </a:r>
            <a:endParaRPr lang="en-US" sz="1700" b="1" dirty="0"/>
          </a:p>
          <a:p>
            <a:endParaRPr lang="en-US" sz="1700" b="1" dirty="0"/>
          </a:p>
          <a:p>
            <a:endParaRPr lang="en-US" sz="1700" b="1" dirty="0"/>
          </a:p>
          <a:p>
            <a:r>
              <a:rPr lang="en-US" sz="1700" b="1" dirty="0"/>
              <a:t>Partner A: </a:t>
            </a:r>
            <a:r>
              <a:rPr lang="en-US" sz="1700" dirty="0"/>
              <a:t>I notice a bed.  What do you notice?</a:t>
            </a:r>
          </a:p>
          <a:p>
            <a:endParaRPr lang="en-US" sz="1700" dirty="0"/>
          </a:p>
          <a:p>
            <a:endParaRPr lang="en-US" sz="1700" dirty="0"/>
          </a:p>
          <a:p>
            <a:r>
              <a:rPr lang="en-US" sz="1700" b="1" dirty="0"/>
              <a:t>Partner A: </a:t>
            </a:r>
            <a:r>
              <a:rPr lang="en-US" sz="1700" dirty="0"/>
              <a:t>I notice most people wearing green shirts.  What do you notice?</a:t>
            </a:r>
          </a:p>
        </p:txBody>
      </p:sp>
      <p:sp>
        <p:nvSpPr>
          <p:cNvPr id="5" name="TextBox 4"/>
          <p:cNvSpPr txBox="1"/>
          <p:nvPr/>
        </p:nvSpPr>
        <p:spPr>
          <a:xfrm>
            <a:off x="4591715" y="1052160"/>
            <a:ext cx="3619308" cy="4278094"/>
          </a:xfrm>
          <a:prstGeom prst="rect">
            <a:avLst/>
          </a:prstGeom>
          <a:noFill/>
        </p:spPr>
        <p:txBody>
          <a:bodyPr wrap="square" rtlCol="0">
            <a:spAutoFit/>
          </a:bodyPr>
          <a:lstStyle/>
          <a:p>
            <a:r>
              <a:rPr lang="en-US" sz="1700" b="1" dirty="0"/>
              <a:t>Partner B:  </a:t>
            </a:r>
            <a:r>
              <a:rPr lang="en-US" sz="1700" dirty="0"/>
              <a:t>I notice a stethoscope.  What do you notice?</a:t>
            </a:r>
          </a:p>
          <a:p>
            <a:endParaRPr lang="en-US" sz="1700" dirty="0"/>
          </a:p>
          <a:p>
            <a:endParaRPr lang="en-US" sz="1700" b="1" dirty="0"/>
          </a:p>
          <a:p>
            <a:endParaRPr lang="en-US" sz="1700" b="1" dirty="0"/>
          </a:p>
          <a:p>
            <a:r>
              <a:rPr lang="en-US" sz="1700" b="1" dirty="0"/>
              <a:t>Partner B: </a:t>
            </a:r>
            <a:r>
              <a:rPr lang="en-US" sz="1700" dirty="0"/>
              <a:t>I notice the woman putting something in the tiger’s mouth.  What do you notice?</a:t>
            </a:r>
          </a:p>
          <a:p>
            <a:endParaRPr lang="en-US" sz="1700" dirty="0"/>
          </a:p>
          <a:p>
            <a:endParaRPr lang="en-US" sz="1700" dirty="0"/>
          </a:p>
          <a:p>
            <a:r>
              <a:rPr lang="en-US" sz="1700" b="1" dirty="0"/>
              <a:t>Partner B: </a:t>
            </a:r>
            <a:r>
              <a:rPr lang="en-US" sz="1700" dirty="0"/>
              <a:t>I notice a computer.  What do you notice?</a:t>
            </a:r>
          </a:p>
          <a:p>
            <a:endParaRPr lang="en-US" sz="1700" dirty="0"/>
          </a:p>
          <a:p>
            <a:endParaRPr lang="en-US" sz="1700" dirty="0"/>
          </a:p>
          <a:p>
            <a:r>
              <a:rPr lang="en-US" sz="1700" b="1" dirty="0"/>
              <a:t>Partner B</a:t>
            </a:r>
            <a:r>
              <a:rPr lang="en-US" sz="1700" dirty="0"/>
              <a:t>: I notice the woman is wearing gloves.</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91884" y="-120650"/>
            <a:ext cx="8229600" cy="1001713"/>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spTree>
    <p:extLst>
      <p:ext uri="{BB962C8B-B14F-4D97-AF65-F5344CB8AC3E}">
        <p14:creationId xmlns:p14="http://schemas.microsoft.com/office/powerpoint/2010/main" val="365632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488122" y="368852"/>
            <a:ext cx="8166100" cy="5753100"/>
          </a:xfrm>
          <a:ln w="38100">
            <a:solidFill>
              <a:srgbClr val="0000FF"/>
            </a:solidFill>
            <a:miter lim="800000"/>
            <a:headEnd/>
            <a:tailEnd/>
          </a:ln>
        </p:spPr>
      </p:pic>
    </p:spTree>
    <p:extLst>
      <p:ext uri="{BB962C8B-B14F-4D97-AF65-F5344CB8AC3E}">
        <p14:creationId xmlns:p14="http://schemas.microsoft.com/office/powerpoint/2010/main" val="137735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452" y="7518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819"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157304"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1stLesson1-2TeacherMode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4557" y="946075"/>
            <a:ext cx="5750417" cy="5150116"/>
          </a:xfrm>
          <a:prstGeom prst="rect">
            <a:avLst/>
          </a:prstGeom>
        </p:spPr>
      </p:pic>
      <p:pic>
        <p:nvPicPr>
          <p:cNvPr id="7" name="NONMODEL-CREATE 1ST">
            <a:hlinkClick r:id="" action="ppaction://media"/>
            <a:extLst>
              <a:ext uri="{FF2B5EF4-FFF2-40B4-BE49-F238E27FC236}">
                <a16:creationId xmlns:a16="http://schemas.microsoft.com/office/drawing/2014/main" id="{F2C551D1-3E95-5540-9C4B-B4E9B704F9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8167" y="133275"/>
            <a:ext cx="691743" cy="691743"/>
          </a:xfrm>
          <a:prstGeom prst="rect">
            <a:avLst/>
          </a:prstGeom>
          <a:ln w="12700">
            <a:solidFill>
              <a:schemeClr val="accent1"/>
            </a:solidFill>
          </a:ln>
        </p:spPr>
      </p:pic>
    </p:spTree>
    <p:extLst>
      <p:ext uri="{BB962C8B-B14F-4D97-AF65-F5344CB8AC3E}">
        <p14:creationId xmlns:p14="http://schemas.microsoft.com/office/powerpoint/2010/main" val="12490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0170" y="829775"/>
            <a:ext cx="3392116" cy="5586144"/>
          </a:xfrm>
          <a:prstGeom prst="rect">
            <a:avLst/>
          </a:prstGeom>
          <a:noFill/>
        </p:spPr>
        <p:txBody>
          <a:bodyPr wrap="square" rtlCol="0">
            <a:spAutoFit/>
          </a:bodyPr>
          <a:lstStyle/>
          <a:p>
            <a:r>
              <a:rPr lang="en-US" sz="1700" b="1" dirty="0"/>
              <a:t>Partner A: </a:t>
            </a:r>
            <a:r>
              <a:rPr lang="en-US" sz="1700" dirty="0"/>
              <a:t>I see a tiger.</a:t>
            </a:r>
          </a:p>
          <a:p>
            <a:endParaRPr lang="en-US" sz="1700" dirty="0"/>
          </a:p>
          <a:p>
            <a:endParaRPr lang="en-US" sz="1700" dirty="0"/>
          </a:p>
          <a:p>
            <a:endParaRPr lang="en-US" sz="1700" dirty="0"/>
          </a:p>
          <a:p>
            <a:endParaRPr lang="en-US" sz="1700" dirty="0"/>
          </a:p>
          <a:p>
            <a:r>
              <a:rPr lang="en-US" sz="1700" b="1" dirty="0"/>
              <a:t>Partner A:  </a:t>
            </a:r>
            <a:r>
              <a:rPr lang="en-US" sz="1700" dirty="0"/>
              <a:t>I also see people.</a:t>
            </a:r>
            <a:endParaRPr lang="en-US" sz="1700" b="1" dirty="0"/>
          </a:p>
          <a:p>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endParaRPr lang="en-US" sz="1700" dirty="0"/>
          </a:p>
          <a:p>
            <a:r>
              <a:rPr lang="en-US" sz="1700" b="1" dirty="0"/>
              <a:t>Partner A: </a:t>
            </a:r>
            <a:r>
              <a:rPr lang="en-US" sz="1700" dirty="0"/>
              <a:t>I went to the hospital. </a:t>
            </a:r>
          </a:p>
          <a:p>
            <a:endParaRPr lang="en-US" sz="1700" dirty="0"/>
          </a:p>
          <a:p>
            <a:endParaRPr lang="en-US" sz="1700" dirty="0"/>
          </a:p>
          <a:p>
            <a:endParaRPr lang="en-US" sz="1700" dirty="0"/>
          </a:p>
          <a:p>
            <a:r>
              <a:rPr lang="en-US" sz="1700" b="1" dirty="0"/>
              <a:t>Partner A</a:t>
            </a:r>
            <a:r>
              <a:rPr lang="en-US" sz="1700" dirty="0"/>
              <a:t>: I see a lot of people helping the tiger.</a:t>
            </a:r>
          </a:p>
        </p:txBody>
      </p:sp>
      <p:sp>
        <p:nvSpPr>
          <p:cNvPr id="5" name="TextBox 4"/>
          <p:cNvSpPr txBox="1"/>
          <p:nvPr/>
        </p:nvSpPr>
        <p:spPr>
          <a:xfrm>
            <a:off x="4591715" y="1143863"/>
            <a:ext cx="3619308" cy="5324534"/>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dirty="0"/>
          </a:p>
          <a:p>
            <a:endParaRPr lang="en-US" sz="1700" b="1" dirty="0"/>
          </a:p>
          <a:p>
            <a:r>
              <a:rPr lang="en-US" sz="1700" b="1" dirty="0"/>
              <a:t>Partner B: </a:t>
            </a:r>
            <a:r>
              <a:rPr lang="en-US" sz="1700" dirty="0"/>
              <a:t>I think they are in a hospital.</a:t>
            </a:r>
          </a:p>
          <a:p>
            <a:endParaRPr lang="en-US" sz="1700" dirty="0"/>
          </a:p>
          <a:p>
            <a:endParaRPr lang="en-US" sz="1700" dirty="0"/>
          </a:p>
          <a:p>
            <a:endParaRPr lang="en-US" sz="1700" dirty="0"/>
          </a:p>
          <a:p>
            <a:r>
              <a:rPr lang="en-US" sz="1700" b="1" dirty="0"/>
              <a:t>Partner B: </a:t>
            </a:r>
            <a:r>
              <a:rPr lang="en-US" sz="1700" dirty="0"/>
              <a:t>I also think they are in the hospital.</a:t>
            </a:r>
          </a:p>
          <a:p>
            <a:endParaRPr lang="en-US" sz="1700" dirty="0"/>
          </a:p>
          <a:p>
            <a:endParaRPr lang="en-US" sz="1700" dirty="0"/>
          </a:p>
          <a:p>
            <a:endParaRPr lang="en-US" sz="1700" dirty="0"/>
          </a:p>
          <a:p>
            <a:r>
              <a:rPr lang="en-US" sz="1700" b="1" dirty="0"/>
              <a:t>Partner B</a:t>
            </a:r>
            <a:r>
              <a:rPr lang="en-US" sz="1700" dirty="0"/>
              <a:t>: Did you get hurt?</a:t>
            </a:r>
          </a:p>
          <a:p>
            <a:endParaRPr lang="en-US" sz="1700" dirty="0"/>
          </a:p>
          <a:p>
            <a:endParaRPr lang="en-US" sz="1700" dirty="0"/>
          </a:p>
          <a:p>
            <a:endParaRPr lang="en-US" sz="1700" dirty="0"/>
          </a:p>
          <a:p>
            <a:r>
              <a:rPr lang="en-US" sz="1700" b="1" dirty="0"/>
              <a:t>Partner B: </a:t>
            </a:r>
            <a:r>
              <a:rPr lang="en-US" sz="1700" dirty="0"/>
              <a:t>What do you notice?</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51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4439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23813"/>
            <a:ext cx="8229600" cy="806450"/>
          </a:xfrm>
        </p:spPr>
        <p:txBody>
          <a:bodyPr>
            <a:normAutofit fontScale="90000"/>
          </a:bodyPr>
          <a:lstStyle/>
          <a:p>
            <a:pPr algn="ctr"/>
            <a:r>
              <a:rPr lang="en-US" sz="2800" b="1" u="sng" dirty="0">
                <a:solidFill>
                  <a:schemeClr val="tx1"/>
                </a:solidFill>
                <a:latin typeface="+mn-lt"/>
              </a:rPr>
              <a:t>Visual Text </a:t>
            </a:r>
            <a:r>
              <a:rPr lang="en-US" sz="2800" b="1" dirty="0">
                <a:solidFill>
                  <a:schemeClr val="tx1"/>
                </a:solidFill>
                <a:latin typeface="+mn-lt"/>
              </a:rPr>
              <a:t>Non-Model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73095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03138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22406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807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5766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39160"/>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60891"/>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334098"/>
            <a:ext cx="948679" cy="957629"/>
          </a:xfrm>
          <a:prstGeom prst="rect">
            <a:avLst/>
          </a:prstGeom>
        </p:spPr>
      </p:pic>
    </p:spTree>
    <p:extLst>
      <p:ext uri="{BB962C8B-B14F-4D97-AF65-F5344CB8AC3E}">
        <p14:creationId xmlns:p14="http://schemas.microsoft.com/office/powerpoint/2010/main" val="207289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570208"/>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four CREATE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5429" y="1505220"/>
            <a:ext cx="2004463" cy="1394733"/>
          </a:xfrm>
          <a:prstGeom prst="rect">
            <a:avLst/>
          </a:prstGeom>
        </p:spPr>
      </p:pic>
    </p:spTree>
    <p:extLst>
      <p:ext uri="{BB962C8B-B14F-4D97-AF65-F5344CB8AC3E}">
        <p14:creationId xmlns:p14="http://schemas.microsoft.com/office/powerpoint/2010/main" val="19594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dissolv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dissolve">
                                      <p:cBhvr>
                                        <p:cTn id="29" dur="500"/>
                                        <p:tgtEl>
                                          <p:spTgt spid="13">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dissolve">
                                      <p:cBhvr>
                                        <p:cTn id="32" dur="500"/>
                                        <p:tgtEl>
                                          <p:spTgt spid="13">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par>
                                <p:cTn id="36" presetID="9"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dissolve">
                                      <p:cBhvr>
                                        <p:cTn id="41" dur="500"/>
                                        <p:tgtEl>
                                          <p:spTgt spid="3">
                                            <p:txEl>
                                              <p:pRg st="1" end="1"/>
                                            </p:txEl>
                                          </p:spTgt>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3">
                                            <p:bg/>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a:t>
            </a:r>
          </a:p>
          <a:p>
            <a:pPr marL="257175" indent="-257175">
              <a:buFont typeface="Arial" charset="0"/>
              <a:buChar char="•"/>
            </a:pPr>
            <a:endParaRPr lang="en-US" sz="900" dirty="0"/>
          </a:p>
        </p:txBody>
      </p:sp>
      <p:pic>
        <p:nvPicPr>
          <p:cNvPr id="5" name="Picture 4" descr="1stLesson1-2StudentPract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113989"/>
            <a:ext cx="8076480" cy="520404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405" y="7260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spTree>
    <p:extLst>
      <p:ext uri="{BB962C8B-B14F-4D97-AF65-F5344CB8AC3E}">
        <p14:creationId xmlns:p14="http://schemas.microsoft.com/office/powerpoint/2010/main" val="1658613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4" name="Picture 13" descr="1stLesson1-2StudentPractic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7129" y="2011925"/>
            <a:ext cx="3584703" cy="4019988"/>
          </a:xfrm>
          <a:prstGeom prst="rect">
            <a:avLst/>
          </a:prstGeom>
        </p:spPr>
      </p:pic>
      <p:pic>
        <p:nvPicPr>
          <p:cNvPr id="15" name="Content Placeholder 3">
            <a:extLst>
              <a:ext uri="{FF2B5EF4-FFF2-40B4-BE49-F238E27FC236}">
                <a16:creationId xmlns:a16="http://schemas.microsoft.com/office/drawing/2014/main" id="{5E4DAC92-59E7-F44B-B41B-F5598FBCAE91}"/>
              </a:ext>
            </a:extLst>
          </p:cNvPr>
          <p:cNvPicPr>
            <a:picLocks noChangeAspect="1"/>
          </p:cNvPicPr>
          <p:nvPr/>
        </p:nvPicPr>
        <p:blipFill>
          <a:blip r:embed="rId8">
            <a:extLst>
              <a:ext uri="{28A0092B-C50C-407E-A947-70E740481C1C}">
                <a14:useLocalDpi xmlns:a14="http://schemas.microsoft.com/office/drawing/2010/main" val="0"/>
              </a:ext>
            </a:extLst>
          </a:blip>
          <a:srcRect l="4504" t="8122" r="6396" b="43529"/>
          <a:stretch>
            <a:fillRect/>
          </a:stretch>
        </p:blipFill>
        <p:spPr>
          <a:xfrm>
            <a:off x="192168" y="2059859"/>
            <a:ext cx="5036777" cy="3956896"/>
          </a:xfrm>
          <a:prstGeom prst="rect">
            <a:avLst/>
          </a:prstGeom>
          <a:solidFill>
            <a:schemeClr val="bg1"/>
          </a:solidFill>
          <a:ln w="38100">
            <a:solidFill>
              <a:srgbClr val="0000FF"/>
            </a:solidFill>
            <a:miter lim="800000"/>
            <a:headEnd/>
            <a:tailEnd/>
          </a:ln>
        </p:spPr>
      </p:pic>
    </p:spTree>
    <p:extLst>
      <p:ext uri="{BB962C8B-B14F-4D97-AF65-F5344CB8AC3E}">
        <p14:creationId xmlns:p14="http://schemas.microsoft.com/office/powerpoint/2010/main" val="123951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615085" y="1973263"/>
            <a:ext cx="7543800" cy="4148137"/>
          </a:xfrm>
        </p:spPr>
        <p:txBody>
          <a:bodyPr>
            <a:normAutofit fontScale="92500"/>
          </a:bodyPr>
          <a:lstStyle/>
          <a:p>
            <a:r>
              <a:rPr lang="en-US" sz="2600" b="1" dirty="0">
                <a:solidFill>
                  <a:schemeClr val="tx1"/>
                </a:solidFill>
              </a:rPr>
              <a:t>How did we meet today’s objective of using the Constructive Conversation Skill of CREATE?</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52403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1</a:t>
            </a:r>
            <a:r>
              <a:rPr lang="en-US" sz="4800" baseline="30000" dirty="0">
                <a:solidFill>
                  <a:schemeClr val="tx1"/>
                </a:solidFill>
              </a:rPr>
              <a:t>st</a:t>
            </a:r>
            <a:r>
              <a:rPr lang="en-US" sz="4800" dirty="0">
                <a:solidFill>
                  <a:schemeClr val="tx1"/>
                </a:solidFill>
              </a:rPr>
              <a:t> Grade</a:t>
            </a:r>
          </a:p>
          <a:p>
            <a:r>
              <a:rPr lang="en-US" sz="4800" dirty="0">
                <a:solidFill>
                  <a:schemeClr val="tx1"/>
                </a:solidFill>
              </a:rPr>
              <a:t>Lesson 2</a:t>
            </a:r>
          </a:p>
        </p:txBody>
      </p:sp>
      <p:pic>
        <p:nvPicPr>
          <p:cNvPr id="4" name="Picture 3" descr="Description: LAUSD"/>
          <p:cNvPicPr/>
          <p:nvPr/>
        </p:nvPicPr>
        <p:blipFill>
          <a:blip r:embed="rId3">
            <a:extLst>
              <a:ext uri="{28A0092B-C50C-407E-A947-70E740481C1C}">
                <a14:useLocalDpi xmlns:a14="http://schemas.microsoft.com/office/drawing/2010/main" val="0"/>
              </a:ext>
            </a:extLst>
          </a:blip>
          <a:srcRect/>
          <a:stretch>
            <a:fillRect/>
          </a:stretch>
        </p:blipFill>
        <p:spPr bwMode="auto">
          <a:xfrm>
            <a:off x="822960" y="683596"/>
            <a:ext cx="1405996" cy="1366917"/>
          </a:xfrm>
          <a:prstGeom prst="rect">
            <a:avLst/>
          </a:prstGeom>
          <a:noFill/>
          <a:ln>
            <a:noFill/>
          </a:ln>
        </p:spPr>
      </p:pic>
      <p:pic>
        <p:nvPicPr>
          <p:cNvPr id="5" name="Picture 4"/>
          <p:cNvPicPr>
            <a:picLocks noChangeAspect="1"/>
          </p:cNvPicPr>
          <p:nvPr/>
        </p:nvPicPr>
        <p:blipFill>
          <a:blip r:embed="rId4"/>
          <a:stretch>
            <a:fillRect/>
          </a:stretch>
        </p:blipFill>
        <p:spPr>
          <a:xfrm>
            <a:off x="6804660" y="526513"/>
            <a:ext cx="1562100" cy="1524000"/>
          </a:xfrm>
          <a:prstGeom prst="rect">
            <a:avLst/>
          </a:prstGeom>
        </p:spPr>
      </p:pic>
    </p:spTree>
    <p:extLst>
      <p:ext uri="{BB962C8B-B14F-4D97-AF65-F5344CB8AC3E}">
        <p14:creationId xmlns:p14="http://schemas.microsoft.com/office/powerpoint/2010/main" val="1044554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CREATE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711613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dirty="0">
                <a:solidFill>
                  <a:schemeClr val="tx1"/>
                </a:solidFill>
              </a:rPr>
              <a:t>Students will be able to engage in a Constructive Conversation using the Constructive Conversation Skill of </a:t>
            </a:r>
            <a:r>
              <a:rPr lang="en-US" sz="2800" b="1" dirty="0">
                <a:solidFill>
                  <a:schemeClr val="tx1"/>
                </a:solidFill>
              </a:rPr>
              <a:t>CREATE</a:t>
            </a:r>
            <a:r>
              <a:rPr lang="en-US" sz="2800" dirty="0">
                <a:solidFill>
                  <a:schemeClr val="tx1"/>
                </a:solidFill>
              </a:rPr>
              <a:t>, by sharing ideas and taking turns based on a visual text with a partner. </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970906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05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51629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9" y="324425"/>
            <a:ext cx="8647611" cy="1450757"/>
          </a:xfrm>
        </p:spPr>
        <p:txBody>
          <a:bodyPr/>
          <a:lstStyle/>
          <a:p>
            <a:r>
              <a:rPr lang="en-US" b="1" dirty="0">
                <a:solidFill>
                  <a:schemeClr val="tx1"/>
                </a:solidFill>
              </a:rPr>
              <a:t>Hand Gesture and Phrase- CREATE</a:t>
            </a:r>
          </a:p>
        </p:txBody>
      </p:sp>
      <p:pic>
        <p:nvPicPr>
          <p:cNvPr id="6" name="Picture 5" descr="picture 2015-08-03 at 3.4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466" y="3447917"/>
            <a:ext cx="2550798" cy="2715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985211" y="1600200"/>
            <a:ext cx="4747309" cy="1754326"/>
          </a:xfrm>
          <a:prstGeom prst="rect">
            <a:avLst/>
          </a:prstGeom>
          <a:noFill/>
        </p:spPr>
        <p:txBody>
          <a:bodyPr wrap="square" rtlCol="0">
            <a:spAutoFit/>
          </a:bodyPr>
          <a:lstStyle/>
          <a:p>
            <a:pPr algn="ctr"/>
            <a:r>
              <a:rPr lang="en-US" sz="5400" b="1" dirty="0">
                <a:cs typeface="Arial"/>
              </a:rPr>
              <a:t>Sharing Our Ideas</a:t>
            </a:r>
          </a:p>
        </p:txBody>
      </p:sp>
      <p:pic>
        <p:nvPicPr>
          <p:cNvPr id="5" name="Picture 4"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2743199"/>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9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9717" y="298450"/>
            <a:ext cx="7543800" cy="525463"/>
          </a:xfrm>
        </p:spPr>
        <p:txBody>
          <a:bodyPr>
            <a:normAutofit fontScale="90000"/>
          </a:bodyPr>
          <a:lstStyle/>
          <a:p>
            <a:pPr algn="ctr"/>
            <a:r>
              <a:rPr lang="en-US" sz="4400" b="1" dirty="0">
                <a:solidFill>
                  <a:schemeClr val="tx1"/>
                </a:solidFill>
                <a:latin typeface="+mn-lt"/>
              </a:rPr>
              <a:t>Prompt and Response Starters</a:t>
            </a:r>
          </a:p>
        </p:txBody>
      </p:sp>
      <p:sp>
        <p:nvSpPr>
          <p:cNvPr id="3" name="Content Placeholder 2"/>
          <p:cNvSpPr>
            <a:spLocks noGrp="1"/>
          </p:cNvSpPr>
          <p:nvPr>
            <p:ph idx="4294967295"/>
          </p:nvPr>
        </p:nvSpPr>
        <p:spPr>
          <a:xfrm>
            <a:off x="424541" y="1152525"/>
            <a:ext cx="4140200" cy="48768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pPr>
              <a:buFont typeface="Arial" charset="0"/>
              <a:buChar char="•"/>
            </a:pPr>
            <a:r>
              <a:rPr lang="en-US" sz="3500" dirty="0">
                <a:solidFill>
                  <a:schemeClr val="tx1"/>
                </a:solidFill>
                <a:latin typeface="Calibri"/>
                <a:cs typeface="Calibri"/>
              </a:rPr>
              <a:t>What do you notice?</a:t>
            </a:r>
          </a:p>
          <a:p>
            <a:pPr>
              <a:buFont typeface="Arial" charset="0"/>
              <a:buChar char="•"/>
            </a:pPr>
            <a:endParaRPr lang="en-US" sz="3500" dirty="0">
              <a:solidFill>
                <a:schemeClr val="tx1"/>
              </a:solidFill>
              <a:latin typeface="Calibri"/>
              <a:cs typeface="Calibri"/>
            </a:endParaRPr>
          </a:p>
          <a:p>
            <a:pPr>
              <a:buFont typeface="Arial" charset="0"/>
              <a:buChar char="•"/>
            </a:pPr>
            <a:r>
              <a:rPr lang="en-US" sz="3500" dirty="0">
                <a:solidFill>
                  <a:schemeClr val="tx1"/>
                </a:solidFill>
                <a:latin typeface="Calibri"/>
                <a:cs typeface="Calibri"/>
              </a:rPr>
              <a:t>What do you think?</a:t>
            </a:r>
          </a:p>
          <a:p>
            <a:pPr>
              <a:buFont typeface="Arial" charset="0"/>
              <a:buChar char="•"/>
            </a:pPr>
            <a:endParaRPr lang="en-US" sz="3500" dirty="0">
              <a:solidFill>
                <a:schemeClr val="tx1"/>
              </a:solidFill>
              <a:latin typeface="Calibri"/>
              <a:cs typeface="Calibri"/>
            </a:endParaRPr>
          </a:p>
          <a:p>
            <a:pPr>
              <a:buFont typeface="Arial" charset="0"/>
              <a:buChar char="•"/>
            </a:pPr>
            <a:r>
              <a:rPr lang="en-US" sz="3500" dirty="0">
                <a:solidFill>
                  <a:schemeClr val="tx1"/>
                </a:solidFill>
                <a:latin typeface="Calibri"/>
                <a:cs typeface="Calibri"/>
              </a:rPr>
              <a:t>What is your idea?</a:t>
            </a:r>
          </a:p>
          <a:p>
            <a:pPr marL="0" indent="0">
              <a:buNone/>
            </a:pPr>
            <a:r>
              <a:rPr lang="en-US" sz="3600" dirty="0">
                <a:latin typeface="Calibri"/>
                <a:cs typeface="Calibri"/>
              </a:rPr>
              <a:t>	</a:t>
            </a:r>
          </a:p>
        </p:txBody>
      </p:sp>
      <p:sp>
        <p:nvSpPr>
          <p:cNvPr id="5" name="Content Placeholder 2"/>
          <p:cNvSpPr txBox="1">
            <a:spLocks/>
          </p:cNvSpPr>
          <p:nvPr/>
        </p:nvSpPr>
        <p:spPr>
          <a:xfrm>
            <a:off x="4933122" y="1143000"/>
            <a:ext cx="3962400" cy="4876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3500" dirty="0">
              <a:latin typeface="Calibri"/>
              <a:cs typeface="Calibri"/>
            </a:endParaRPr>
          </a:p>
          <a:p>
            <a:r>
              <a:rPr lang="en-US" sz="3500" dirty="0">
                <a:latin typeface="Calibri"/>
                <a:cs typeface="Calibri"/>
              </a:rPr>
              <a:t>I notice…</a:t>
            </a:r>
          </a:p>
          <a:p>
            <a:endParaRPr lang="en-US" sz="3500" dirty="0">
              <a:latin typeface="Calibri"/>
              <a:cs typeface="Calibri"/>
            </a:endParaRPr>
          </a:p>
          <a:p>
            <a:r>
              <a:rPr lang="en-US" sz="3500" dirty="0">
                <a:latin typeface="Calibri"/>
                <a:cs typeface="Calibri"/>
              </a:rPr>
              <a:t>I think…</a:t>
            </a:r>
          </a:p>
          <a:p>
            <a:endParaRPr lang="en-US" sz="3500" dirty="0">
              <a:latin typeface="Calibri"/>
              <a:cs typeface="Calibri"/>
            </a:endParaRPr>
          </a:p>
          <a:p>
            <a:r>
              <a:rPr lang="en-US" sz="3500" dirty="0">
                <a:latin typeface="Calibri"/>
                <a:cs typeface="Calibri"/>
              </a:rPr>
              <a:t>An idea is…</a:t>
            </a:r>
          </a:p>
        </p:txBody>
      </p:sp>
    </p:spTree>
    <p:extLst>
      <p:ext uri="{BB962C8B-B14F-4D97-AF65-F5344CB8AC3E}">
        <p14:creationId xmlns:p14="http://schemas.microsoft.com/office/powerpoint/2010/main" val="3624416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47757" y="368852"/>
            <a:ext cx="8166100" cy="5753100"/>
          </a:xfrm>
          <a:ln w="38100">
            <a:solidFill>
              <a:srgbClr val="0000FF"/>
            </a:solidFill>
            <a:miter lim="800000"/>
            <a:headEnd/>
            <a:tailEnd/>
          </a:ln>
        </p:spPr>
      </p:pic>
    </p:spTree>
    <p:extLst>
      <p:ext uri="{BB962C8B-B14F-4D97-AF65-F5344CB8AC3E}">
        <p14:creationId xmlns:p14="http://schemas.microsoft.com/office/powerpoint/2010/main" val="1664314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02710" y="3126793"/>
            <a:ext cx="2369262" cy="2200602"/>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48" y="996132"/>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1stLesson1-2TeacherMod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836" y="898161"/>
            <a:ext cx="5961711" cy="5150116"/>
          </a:xfrm>
          <a:prstGeom prst="rect">
            <a:avLst/>
          </a:prstGeom>
        </p:spPr>
      </p:pic>
    </p:spTree>
    <p:extLst>
      <p:ext uri="{BB962C8B-B14F-4D97-AF65-F5344CB8AC3E}">
        <p14:creationId xmlns:p14="http://schemas.microsoft.com/office/powerpoint/2010/main" val="114172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9660" y="7518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66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1stLesson1-2TeacherMode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1473" y="872923"/>
            <a:ext cx="5553501" cy="5150116"/>
          </a:xfrm>
          <a:prstGeom prst="rect">
            <a:avLst/>
          </a:prstGeom>
        </p:spPr>
      </p:pic>
      <p:pic>
        <p:nvPicPr>
          <p:cNvPr id="7" name="MODEL-CREATE 1st GR.">
            <a:hlinkClick r:id="" action="ppaction://media"/>
            <a:extLst>
              <a:ext uri="{FF2B5EF4-FFF2-40B4-BE49-F238E27FC236}">
                <a16:creationId xmlns:a16="http://schemas.microsoft.com/office/drawing/2014/main" id="{4B860829-24C0-0844-89CD-F0757DC9C6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1166" y="117702"/>
            <a:ext cx="650770" cy="650770"/>
          </a:xfrm>
          <a:prstGeom prst="rect">
            <a:avLst/>
          </a:prstGeom>
          <a:ln w="12700">
            <a:solidFill>
              <a:schemeClr val="accent1"/>
            </a:solidFill>
          </a:ln>
        </p:spPr>
      </p:pic>
    </p:spTree>
    <p:extLst>
      <p:ext uri="{BB962C8B-B14F-4D97-AF65-F5344CB8AC3E}">
        <p14:creationId xmlns:p14="http://schemas.microsoft.com/office/powerpoint/2010/main" val="73744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2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539704"/>
          </a:xfrm>
          <a:prstGeom prst="rect">
            <a:avLst/>
          </a:prstGeom>
          <a:noFill/>
        </p:spPr>
        <p:txBody>
          <a:bodyPr wrap="square" rtlCol="0">
            <a:spAutoFit/>
          </a:bodyPr>
          <a:lstStyle/>
          <a:p>
            <a:r>
              <a:rPr lang="en-US" sz="1700" b="1" dirty="0"/>
              <a:t>Partner A: </a:t>
            </a:r>
            <a:r>
              <a:rPr lang="en-US" sz="1700" dirty="0"/>
              <a:t>I notice a tiger.  What do you notice in the visual text?</a:t>
            </a:r>
          </a:p>
          <a:p>
            <a:endParaRPr lang="en-US" sz="1700" dirty="0"/>
          </a:p>
          <a:p>
            <a:endParaRPr lang="en-US" sz="1700" dirty="0"/>
          </a:p>
          <a:p>
            <a:endParaRPr lang="en-US" sz="1700" dirty="0"/>
          </a:p>
          <a:p>
            <a:r>
              <a:rPr lang="en-US" sz="1700" b="1" dirty="0"/>
              <a:t>Partner A:  </a:t>
            </a:r>
            <a:r>
              <a:rPr lang="en-US" sz="1700" dirty="0"/>
              <a:t>I notice the people are in a room.  What else do you notice?</a:t>
            </a:r>
            <a:endParaRPr lang="en-US" sz="1700" b="1" dirty="0"/>
          </a:p>
          <a:p>
            <a:endParaRPr lang="en-US" sz="1700" b="1" dirty="0"/>
          </a:p>
          <a:p>
            <a:endParaRPr lang="en-US" sz="1700" b="1" dirty="0"/>
          </a:p>
          <a:p>
            <a:r>
              <a:rPr lang="en-US" sz="1700" b="1" dirty="0"/>
              <a:t>Partner A: </a:t>
            </a:r>
            <a:r>
              <a:rPr lang="en-US" sz="1700" dirty="0"/>
              <a:t>I notice a bed.  What do you notice?</a:t>
            </a:r>
          </a:p>
          <a:p>
            <a:endParaRPr lang="en-US" sz="1700" dirty="0"/>
          </a:p>
          <a:p>
            <a:endParaRPr lang="en-US" sz="1700" dirty="0"/>
          </a:p>
          <a:p>
            <a:r>
              <a:rPr lang="en-US" sz="1700" b="1" dirty="0"/>
              <a:t>Partner A: </a:t>
            </a:r>
            <a:r>
              <a:rPr lang="en-US" sz="1700" dirty="0"/>
              <a:t>I notice most people wearing green shirts.  What do you notice?</a:t>
            </a:r>
          </a:p>
        </p:txBody>
      </p:sp>
      <p:sp>
        <p:nvSpPr>
          <p:cNvPr id="5" name="TextBox 4"/>
          <p:cNvSpPr txBox="1"/>
          <p:nvPr/>
        </p:nvSpPr>
        <p:spPr>
          <a:xfrm>
            <a:off x="4591715" y="1052160"/>
            <a:ext cx="3619308" cy="4278094"/>
          </a:xfrm>
          <a:prstGeom prst="rect">
            <a:avLst/>
          </a:prstGeom>
          <a:noFill/>
        </p:spPr>
        <p:txBody>
          <a:bodyPr wrap="square" rtlCol="0">
            <a:spAutoFit/>
          </a:bodyPr>
          <a:lstStyle/>
          <a:p>
            <a:r>
              <a:rPr lang="en-US" sz="1700" b="1" dirty="0"/>
              <a:t>Partner B:  </a:t>
            </a:r>
            <a:r>
              <a:rPr lang="en-US" sz="1700" dirty="0"/>
              <a:t>I notice a stethoscope.  What do you notice?</a:t>
            </a:r>
          </a:p>
          <a:p>
            <a:endParaRPr lang="en-US" sz="1700" dirty="0"/>
          </a:p>
          <a:p>
            <a:endParaRPr lang="en-US" sz="1700" b="1" dirty="0"/>
          </a:p>
          <a:p>
            <a:endParaRPr lang="en-US" sz="1700" b="1" dirty="0"/>
          </a:p>
          <a:p>
            <a:r>
              <a:rPr lang="en-US" sz="1700" b="1" dirty="0"/>
              <a:t>Partner B: </a:t>
            </a:r>
            <a:r>
              <a:rPr lang="en-US" sz="1700" dirty="0"/>
              <a:t>I notice the woman putting something in the tiger’s mouth.  What do you notice?</a:t>
            </a:r>
          </a:p>
          <a:p>
            <a:endParaRPr lang="en-US" sz="1700" dirty="0"/>
          </a:p>
          <a:p>
            <a:endParaRPr lang="en-US" sz="1700" dirty="0"/>
          </a:p>
          <a:p>
            <a:r>
              <a:rPr lang="en-US" sz="1700" b="1" dirty="0"/>
              <a:t>Partner B: </a:t>
            </a:r>
            <a:r>
              <a:rPr lang="en-US" sz="1700" dirty="0"/>
              <a:t>I notice a computer.  What do you notice?</a:t>
            </a:r>
          </a:p>
          <a:p>
            <a:endParaRPr lang="en-US" sz="1700" dirty="0"/>
          </a:p>
          <a:p>
            <a:endParaRPr lang="en-US" sz="1700" dirty="0"/>
          </a:p>
          <a:p>
            <a:r>
              <a:rPr lang="en-US" sz="1700" b="1" dirty="0"/>
              <a:t>Partner B</a:t>
            </a:r>
            <a:r>
              <a:rPr lang="en-US" sz="1700" dirty="0"/>
              <a:t>: I notice the woman is wearing gloves.</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24541" y="123825"/>
            <a:ext cx="8229600" cy="581025"/>
          </a:xfrm>
        </p:spPr>
        <p:txBody>
          <a:bodyPr>
            <a:normAutofit/>
          </a:bodyPr>
          <a:lstStyle/>
          <a:p>
            <a:pPr algn="ctr"/>
            <a:r>
              <a:rPr lang="en-US" sz="3200" b="1" dirty="0">
                <a:solidFill>
                  <a:schemeClr val="tx1"/>
                </a:solidFill>
                <a:latin typeface="+mn-lt"/>
              </a:rPr>
              <a:t>What makes this a model conversation?</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spTree>
    <p:extLst>
      <p:ext uri="{BB962C8B-B14F-4D97-AF65-F5344CB8AC3E}">
        <p14:creationId xmlns:p14="http://schemas.microsoft.com/office/powerpoint/2010/main" val="214664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539704"/>
          </a:xfrm>
          <a:prstGeom prst="rect">
            <a:avLst/>
          </a:prstGeom>
          <a:noFill/>
        </p:spPr>
        <p:txBody>
          <a:bodyPr wrap="square" rtlCol="0">
            <a:spAutoFit/>
          </a:bodyPr>
          <a:lstStyle/>
          <a:p>
            <a:r>
              <a:rPr lang="en-US" sz="1700" b="1" dirty="0"/>
              <a:t>Partner A: </a:t>
            </a:r>
            <a:r>
              <a:rPr lang="en-US" sz="1700" dirty="0"/>
              <a:t>I notice a tiger.  What do you notice in the visual text?</a:t>
            </a:r>
          </a:p>
          <a:p>
            <a:endParaRPr lang="en-US" sz="1700" dirty="0"/>
          </a:p>
          <a:p>
            <a:endParaRPr lang="en-US" sz="1700" dirty="0"/>
          </a:p>
          <a:p>
            <a:endParaRPr lang="en-US" sz="1700" dirty="0"/>
          </a:p>
          <a:p>
            <a:r>
              <a:rPr lang="en-US" sz="1700" b="1" dirty="0"/>
              <a:t>Partner A:  </a:t>
            </a:r>
            <a:r>
              <a:rPr lang="en-US" sz="1700" dirty="0"/>
              <a:t>I notice the people are in a room.  What else do you notice?</a:t>
            </a:r>
            <a:endParaRPr lang="en-US" sz="1700" b="1" dirty="0"/>
          </a:p>
          <a:p>
            <a:endParaRPr lang="en-US" sz="1700" b="1" dirty="0"/>
          </a:p>
          <a:p>
            <a:endParaRPr lang="en-US" sz="1700" b="1" dirty="0"/>
          </a:p>
          <a:p>
            <a:r>
              <a:rPr lang="en-US" sz="1700" b="1" dirty="0"/>
              <a:t>Partner A: </a:t>
            </a:r>
            <a:r>
              <a:rPr lang="en-US" sz="1700" dirty="0"/>
              <a:t>I notice a bed.  What do you notice?</a:t>
            </a:r>
          </a:p>
          <a:p>
            <a:endParaRPr lang="en-US" sz="1700" dirty="0"/>
          </a:p>
          <a:p>
            <a:endParaRPr lang="en-US" sz="1700" dirty="0"/>
          </a:p>
          <a:p>
            <a:r>
              <a:rPr lang="en-US" sz="1700" b="1" dirty="0"/>
              <a:t>Partner A: </a:t>
            </a:r>
            <a:r>
              <a:rPr lang="en-US" sz="1700" dirty="0"/>
              <a:t>I notice most people wearing green shirts.  What do you notice?</a:t>
            </a:r>
          </a:p>
        </p:txBody>
      </p:sp>
      <p:sp>
        <p:nvSpPr>
          <p:cNvPr id="5" name="TextBox 4"/>
          <p:cNvSpPr txBox="1"/>
          <p:nvPr/>
        </p:nvSpPr>
        <p:spPr>
          <a:xfrm>
            <a:off x="4591715" y="1052160"/>
            <a:ext cx="3619308" cy="4278094"/>
          </a:xfrm>
          <a:prstGeom prst="rect">
            <a:avLst/>
          </a:prstGeom>
          <a:noFill/>
        </p:spPr>
        <p:txBody>
          <a:bodyPr wrap="square" rtlCol="0">
            <a:spAutoFit/>
          </a:bodyPr>
          <a:lstStyle/>
          <a:p>
            <a:r>
              <a:rPr lang="en-US" sz="1700" b="1" dirty="0"/>
              <a:t>Partner B:  </a:t>
            </a:r>
            <a:r>
              <a:rPr lang="en-US" sz="1700" dirty="0"/>
              <a:t>I notice a stethoscope.  What do you notice?</a:t>
            </a:r>
          </a:p>
          <a:p>
            <a:endParaRPr lang="en-US" sz="1700" dirty="0"/>
          </a:p>
          <a:p>
            <a:endParaRPr lang="en-US" sz="1700" b="1" dirty="0"/>
          </a:p>
          <a:p>
            <a:endParaRPr lang="en-US" sz="1700" b="1" dirty="0"/>
          </a:p>
          <a:p>
            <a:r>
              <a:rPr lang="en-US" sz="1700" b="1" dirty="0"/>
              <a:t>Partner B: </a:t>
            </a:r>
            <a:r>
              <a:rPr lang="en-US" sz="1700" dirty="0"/>
              <a:t>I notice the woman putting something in the tiger’s mouth.  What do you notice?</a:t>
            </a:r>
          </a:p>
          <a:p>
            <a:endParaRPr lang="en-US" sz="1700" dirty="0"/>
          </a:p>
          <a:p>
            <a:endParaRPr lang="en-US" sz="1700" dirty="0"/>
          </a:p>
          <a:p>
            <a:r>
              <a:rPr lang="en-US" sz="1700" b="1" dirty="0"/>
              <a:t>Partner B: </a:t>
            </a:r>
            <a:r>
              <a:rPr lang="en-US" sz="1700" dirty="0"/>
              <a:t>I notice a computer.  What do you notice?</a:t>
            </a:r>
          </a:p>
          <a:p>
            <a:endParaRPr lang="en-US" sz="1700" dirty="0"/>
          </a:p>
          <a:p>
            <a:endParaRPr lang="en-US" sz="1700" dirty="0"/>
          </a:p>
          <a:p>
            <a:r>
              <a:rPr lang="en-US" sz="1700" b="1" dirty="0"/>
              <a:t>Partner B</a:t>
            </a:r>
            <a:r>
              <a:rPr lang="en-US" sz="1700" dirty="0"/>
              <a:t>: I notice the woman is wearing gloves.</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89855" y="-216580"/>
            <a:ext cx="8229600" cy="1001713"/>
          </a:xfrm>
        </p:spPr>
        <p:txBody>
          <a:bodyPr>
            <a:normAutofit/>
          </a:bodyPr>
          <a:lstStyle/>
          <a:p>
            <a:pPr algn="ctr"/>
            <a:r>
              <a:rPr lang="en-US" sz="3200" b="1" u="sng" dirty="0">
                <a:solidFill>
                  <a:schemeClr val="tx1"/>
                </a:solidFill>
                <a:latin typeface="+mn-lt"/>
              </a:rPr>
              <a:t>Understanding the Skill: CREATE</a:t>
            </a:r>
            <a:endParaRPr lang="en-US" sz="3200" b="1" dirty="0">
              <a:solidFill>
                <a:schemeClr val="tx1"/>
              </a:solidFill>
              <a:latin typeface="+mn-lt"/>
            </a:endParaRP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cxnSp>
        <p:nvCxnSpPr>
          <p:cNvPr id="15" name="Straight Connector 14"/>
          <p:cNvCxnSpPr/>
          <p:nvPr/>
        </p:nvCxnSpPr>
        <p:spPr>
          <a:xfrm>
            <a:off x="2260600" y="1343258"/>
            <a:ext cx="8382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753515" y="1386800"/>
            <a:ext cx="8382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cxnSpLocks/>
          </p:cNvCxnSpPr>
          <p:nvPr/>
        </p:nvCxnSpPr>
        <p:spPr>
          <a:xfrm>
            <a:off x="1199599" y="1638463"/>
            <a:ext cx="2553916"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63340" y="1386800"/>
            <a:ext cx="8382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591715" y="1682005"/>
            <a:ext cx="2109825"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238829" y="2645646"/>
            <a:ext cx="910506"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cxnSpLocks/>
          </p:cNvCxnSpPr>
          <p:nvPr/>
        </p:nvCxnSpPr>
        <p:spPr>
          <a:xfrm>
            <a:off x="2090057" y="2886632"/>
            <a:ext cx="2222868"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671655" y="2667417"/>
            <a:ext cx="838200" cy="0"/>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cxnSpLocks/>
          </p:cNvCxnSpPr>
          <p:nvPr/>
        </p:nvCxnSpPr>
        <p:spPr>
          <a:xfrm>
            <a:off x="7607840" y="2886632"/>
            <a:ext cx="411180" cy="1"/>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35C3DB1-D717-AA42-8FD1-7B7F0E396699}"/>
              </a:ext>
            </a:extLst>
          </p:cNvPr>
          <p:cNvCxnSpPr>
            <a:cxnSpLocks/>
          </p:cNvCxnSpPr>
          <p:nvPr/>
        </p:nvCxnSpPr>
        <p:spPr>
          <a:xfrm>
            <a:off x="4664915" y="3191206"/>
            <a:ext cx="1251043" cy="1"/>
          </a:xfrm>
          <a:prstGeom prst="line">
            <a:avLst/>
          </a:prstGeom>
          <a:ln w="76200" cmpd="sng">
            <a:solidFill>
              <a:srgbClr val="A5392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803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47757" y="368852"/>
            <a:ext cx="8166100" cy="5753100"/>
          </a:xfrm>
          <a:ln w="38100">
            <a:solidFill>
              <a:srgbClr val="0000FF"/>
            </a:solidFill>
            <a:miter lim="800000"/>
            <a:headEnd/>
            <a:tailEnd/>
          </a:ln>
        </p:spPr>
      </p:pic>
    </p:spTree>
    <p:extLst>
      <p:ext uri="{BB962C8B-B14F-4D97-AF65-F5344CB8AC3E}">
        <p14:creationId xmlns:p14="http://schemas.microsoft.com/office/powerpoint/2010/main" val="421306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013591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861594"/>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1969590"/>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18375"/>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1stLesson1-2TeacherMode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1473" y="982651"/>
            <a:ext cx="5553501" cy="5150116"/>
          </a:xfrm>
          <a:prstGeom prst="rect">
            <a:avLst/>
          </a:prstGeom>
        </p:spPr>
      </p:pic>
      <p:pic>
        <p:nvPicPr>
          <p:cNvPr id="7" name="NONMODEL-CREATE 1ST">
            <a:hlinkClick r:id="" action="ppaction://media"/>
            <a:extLst>
              <a:ext uri="{FF2B5EF4-FFF2-40B4-BE49-F238E27FC236}">
                <a16:creationId xmlns:a16="http://schemas.microsoft.com/office/drawing/2014/main" id="{C0EFFBC6-5BC6-0443-BBBF-9B6147E56A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8167" y="133275"/>
            <a:ext cx="691743" cy="691743"/>
          </a:xfrm>
          <a:prstGeom prst="rect">
            <a:avLst/>
          </a:prstGeom>
          <a:ln w="12700">
            <a:solidFill>
              <a:schemeClr val="accent1"/>
            </a:solidFill>
          </a:ln>
        </p:spPr>
      </p:pic>
    </p:spTree>
    <p:extLst>
      <p:ext uri="{BB962C8B-B14F-4D97-AF65-F5344CB8AC3E}">
        <p14:creationId xmlns:p14="http://schemas.microsoft.com/office/powerpoint/2010/main" val="62751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9137" y="921355"/>
            <a:ext cx="3392116" cy="5324535"/>
          </a:xfrm>
          <a:prstGeom prst="rect">
            <a:avLst/>
          </a:prstGeom>
          <a:noFill/>
        </p:spPr>
        <p:txBody>
          <a:bodyPr wrap="square" rtlCol="0">
            <a:spAutoFit/>
          </a:bodyPr>
          <a:lstStyle/>
          <a:p>
            <a:r>
              <a:rPr lang="en-US" sz="1700" b="1" dirty="0"/>
              <a:t>Partner A: </a:t>
            </a:r>
            <a:r>
              <a:rPr lang="en-US" sz="1700" dirty="0"/>
              <a:t>I see a tiger.</a:t>
            </a:r>
          </a:p>
          <a:p>
            <a:endParaRPr lang="en-US" sz="1700" dirty="0"/>
          </a:p>
          <a:p>
            <a:endParaRPr lang="en-US" sz="1700" dirty="0"/>
          </a:p>
          <a:p>
            <a:endParaRPr lang="en-US" sz="1700" dirty="0"/>
          </a:p>
          <a:p>
            <a:endParaRPr lang="en-US" sz="1700" dirty="0"/>
          </a:p>
          <a:p>
            <a:r>
              <a:rPr lang="en-US" sz="1700" b="1" dirty="0"/>
              <a:t>Partner A:  </a:t>
            </a:r>
            <a:r>
              <a:rPr lang="en-US" sz="1700" dirty="0"/>
              <a:t>I also see people.</a:t>
            </a:r>
            <a:endParaRPr lang="en-US" sz="1700" b="1" dirty="0"/>
          </a:p>
          <a:p>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endParaRPr lang="en-US" sz="1700" dirty="0"/>
          </a:p>
          <a:p>
            <a:r>
              <a:rPr lang="en-US" sz="1700" b="1" dirty="0"/>
              <a:t>Partner A: </a:t>
            </a:r>
            <a:r>
              <a:rPr lang="en-US" sz="1700" dirty="0"/>
              <a:t>I went to the hospital. </a:t>
            </a:r>
          </a:p>
          <a:p>
            <a:endParaRPr lang="en-US" sz="1700" dirty="0"/>
          </a:p>
          <a:p>
            <a:endParaRPr lang="en-US" sz="1700" dirty="0"/>
          </a:p>
          <a:p>
            <a:r>
              <a:rPr lang="en-US" sz="1700" b="1" dirty="0"/>
              <a:t>Partner A</a:t>
            </a:r>
            <a:r>
              <a:rPr lang="en-US" sz="1700" dirty="0"/>
              <a:t>: I see a lot of people helping the tiger.</a:t>
            </a:r>
          </a:p>
        </p:txBody>
      </p:sp>
      <p:sp>
        <p:nvSpPr>
          <p:cNvPr id="5" name="TextBox 4"/>
          <p:cNvSpPr txBox="1"/>
          <p:nvPr/>
        </p:nvSpPr>
        <p:spPr>
          <a:xfrm>
            <a:off x="4591715" y="948428"/>
            <a:ext cx="3619308" cy="5324534"/>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dirty="0"/>
          </a:p>
          <a:p>
            <a:endParaRPr lang="en-US" sz="1700" b="1" dirty="0"/>
          </a:p>
          <a:p>
            <a:r>
              <a:rPr lang="en-US" sz="1700" b="1" dirty="0"/>
              <a:t>Partner B: </a:t>
            </a:r>
            <a:r>
              <a:rPr lang="en-US" sz="1700" dirty="0"/>
              <a:t>I think they are in a hospital.</a:t>
            </a:r>
          </a:p>
          <a:p>
            <a:endParaRPr lang="en-US" sz="1700" dirty="0"/>
          </a:p>
          <a:p>
            <a:endParaRPr lang="en-US" sz="1700" dirty="0"/>
          </a:p>
          <a:p>
            <a:endParaRPr lang="en-US" sz="1700" dirty="0"/>
          </a:p>
          <a:p>
            <a:r>
              <a:rPr lang="en-US" sz="1700" b="1" dirty="0"/>
              <a:t>Partner B: </a:t>
            </a:r>
            <a:r>
              <a:rPr lang="en-US" sz="1700" dirty="0"/>
              <a:t>I also think they are in the hospital.</a:t>
            </a:r>
          </a:p>
          <a:p>
            <a:endParaRPr lang="en-US" sz="1700" dirty="0"/>
          </a:p>
          <a:p>
            <a:endParaRPr lang="en-US" sz="1700" dirty="0"/>
          </a:p>
          <a:p>
            <a:endParaRPr lang="en-US" sz="1700" dirty="0"/>
          </a:p>
          <a:p>
            <a:r>
              <a:rPr lang="en-US" sz="1700" b="1" dirty="0"/>
              <a:t>Partner B</a:t>
            </a:r>
            <a:r>
              <a:rPr lang="en-US" sz="1700" dirty="0"/>
              <a:t>: Did you get hurt?</a:t>
            </a:r>
          </a:p>
          <a:p>
            <a:endParaRPr lang="en-US" sz="1700" dirty="0"/>
          </a:p>
          <a:p>
            <a:endParaRPr lang="en-US" sz="1700" dirty="0"/>
          </a:p>
          <a:p>
            <a:endParaRPr lang="en-US" sz="1700" dirty="0"/>
          </a:p>
          <a:p>
            <a:r>
              <a:rPr lang="en-US" sz="1700" b="1" dirty="0"/>
              <a:t>Partner B: </a:t>
            </a:r>
            <a:r>
              <a:rPr lang="en-US" sz="1700" dirty="0"/>
              <a:t>What do you notice?</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311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8503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23813"/>
            <a:ext cx="8229600" cy="1001712"/>
          </a:xfrm>
        </p:spPr>
        <p:txBody>
          <a:bodyPr>
            <a:normAutofit/>
          </a:bodyPr>
          <a:lstStyle/>
          <a:p>
            <a:pPr algn="ctr"/>
            <a:r>
              <a:rPr lang="en-US" sz="2800" b="1" u="sng" dirty="0">
                <a:solidFill>
                  <a:schemeClr val="tx1"/>
                </a:solidFill>
                <a:latin typeface="+mn-lt"/>
              </a:rPr>
              <a:t>REVIEW </a:t>
            </a:r>
            <a:r>
              <a:rPr lang="en-US" sz="2800" b="1" dirty="0">
                <a:solidFill>
                  <a:schemeClr val="tx1"/>
                </a:solidFill>
                <a:latin typeface="+mn-lt"/>
              </a:rPr>
              <a:t>Non-Model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77159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07202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26470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967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926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40760"/>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2491"/>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374738"/>
            <a:ext cx="948679" cy="957629"/>
          </a:xfrm>
          <a:prstGeom prst="rect">
            <a:avLst/>
          </a:prstGeom>
        </p:spPr>
      </p:pic>
    </p:spTree>
    <p:extLst>
      <p:ext uri="{BB962C8B-B14F-4D97-AF65-F5344CB8AC3E}">
        <p14:creationId xmlns:p14="http://schemas.microsoft.com/office/powerpoint/2010/main" val="7157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401" y="177827"/>
            <a:ext cx="4636790" cy="6000551"/>
          </a:xfrm>
          <a:prstGeom prst="rect">
            <a:avLst/>
          </a:prstGeom>
          <a:solidFill>
            <a:schemeClr val="bg1"/>
          </a:solidFill>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D762584B-BA4E-8140-A923-D09FDA426B25}"/>
              </a:ext>
            </a:extLst>
          </p:cNvPr>
          <p:cNvSpPr txBox="1"/>
          <p:nvPr/>
        </p:nvSpPr>
        <p:spPr>
          <a:xfrm>
            <a:off x="188549" y="5208499"/>
            <a:ext cx="3581400" cy="923330"/>
          </a:xfrm>
          <a:prstGeom prst="rect">
            <a:avLst/>
          </a:prstGeom>
          <a:noFill/>
        </p:spPr>
        <p:txBody>
          <a:bodyPr wrap="square" rtlCol="0">
            <a:spAutoFit/>
          </a:bodyPr>
          <a:lstStyle/>
          <a:p>
            <a:r>
              <a:rPr lang="en-US" b="1" dirty="0"/>
              <a:t>Teacher Note: </a:t>
            </a:r>
            <a:r>
              <a:rPr lang="en-US" dirty="0"/>
              <a:t>Consult pg. 10 of Start Smart 1.0 Lessons or Teacher Resources at end of Power point</a:t>
            </a:r>
          </a:p>
        </p:txBody>
      </p:sp>
    </p:spTree>
    <p:extLst>
      <p:ext uri="{BB962C8B-B14F-4D97-AF65-F5344CB8AC3E}">
        <p14:creationId xmlns:p14="http://schemas.microsoft.com/office/powerpoint/2010/main" val="399095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3902" y="3086096"/>
            <a:ext cx="2075395" cy="2693045"/>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5" name="Picture 4" descr="1stLesson1-2StudentPract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138" y="898161"/>
            <a:ext cx="6089102" cy="5204042"/>
          </a:xfrm>
          <a:prstGeom prst="rect">
            <a:avLst/>
          </a:prstGeom>
        </p:spPr>
      </p:pic>
    </p:spTree>
    <p:extLst>
      <p:ext uri="{BB962C8B-B14F-4D97-AF65-F5344CB8AC3E}">
        <p14:creationId xmlns:p14="http://schemas.microsoft.com/office/powerpoint/2010/main" val="876543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CREATE</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173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572266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CREATE?</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450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1</a:t>
            </a:r>
            <a:r>
              <a:rPr lang="en-US" sz="4800" baseline="30000" dirty="0">
                <a:solidFill>
                  <a:schemeClr val="tx1"/>
                </a:solidFill>
              </a:rPr>
              <a:t>st</a:t>
            </a:r>
            <a:r>
              <a:rPr lang="en-US" sz="4800" dirty="0">
                <a:solidFill>
                  <a:schemeClr val="tx1"/>
                </a:solidFill>
              </a:rPr>
              <a:t> Grade</a:t>
            </a:r>
          </a:p>
          <a:p>
            <a:r>
              <a:rPr lang="en-US" sz="4800" dirty="0">
                <a:solidFill>
                  <a:schemeClr val="tx1"/>
                </a:solidFill>
              </a:rPr>
              <a:t>Lesson 3</a:t>
            </a:r>
          </a:p>
        </p:txBody>
      </p:sp>
      <p:pic>
        <p:nvPicPr>
          <p:cNvPr id="4" name="Picture 3" descr="Description: LAUSD"/>
          <p:cNvPicPr/>
          <p:nvPr/>
        </p:nvPicPr>
        <p:blipFill>
          <a:blip r:embed="rId3">
            <a:extLst>
              <a:ext uri="{28A0092B-C50C-407E-A947-70E740481C1C}">
                <a14:useLocalDpi xmlns:a14="http://schemas.microsoft.com/office/drawing/2010/main" val="0"/>
              </a:ext>
            </a:extLst>
          </a:blip>
          <a:srcRect/>
          <a:stretch>
            <a:fillRect/>
          </a:stretch>
        </p:blipFill>
        <p:spPr bwMode="auto">
          <a:xfrm>
            <a:off x="822960" y="683596"/>
            <a:ext cx="1405996" cy="1366917"/>
          </a:xfrm>
          <a:prstGeom prst="rect">
            <a:avLst/>
          </a:prstGeom>
          <a:noFill/>
          <a:ln>
            <a:noFill/>
          </a:ln>
        </p:spPr>
      </p:pic>
      <p:pic>
        <p:nvPicPr>
          <p:cNvPr id="5" name="Picture 4"/>
          <p:cNvPicPr>
            <a:picLocks noChangeAspect="1"/>
          </p:cNvPicPr>
          <p:nvPr/>
        </p:nvPicPr>
        <p:blipFill>
          <a:blip r:embed="rId4"/>
          <a:stretch>
            <a:fillRect/>
          </a:stretch>
        </p:blipFill>
        <p:spPr>
          <a:xfrm>
            <a:off x="6804660" y="526513"/>
            <a:ext cx="1562100" cy="1524000"/>
          </a:xfrm>
          <a:prstGeom prst="rect">
            <a:avLst/>
          </a:prstGeom>
        </p:spPr>
      </p:pic>
    </p:spTree>
    <p:extLst>
      <p:ext uri="{BB962C8B-B14F-4D97-AF65-F5344CB8AC3E}">
        <p14:creationId xmlns:p14="http://schemas.microsoft.com/office/powerpoint/2010/main" val="3274160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CREATE</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204881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883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133245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9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667026" y="309217"/>
            <a:ext cx="8039652" cy="5664016"/>
          </a:xfrm>
          <a:ln w="38100">
            <a:solidFill>
              <a:srgbClr val="0000FF"/>
            </a:solidFill>
            <a:miter lim="800000"/>
            <a:headEnd/>
            <a:tailEnd/>
          </a:ln>
        </p:spPr>
      </p:pic>
    </p:spTree>
    <p:extLst>
      <p:ext uri="{BB962C8B-B14F-4D97-AF65-F5344CB8AC3E}">
        <p14:creationId xmlns:p14="http://schemas.microsoft.com/office/powerpoint/2010/main" val="3390962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576462" y="3126736"/>
            <a:ext cx="2075395" cy="2693045"/>
          </a:xfrm>
          <a:prstGeom prst="rect">
            <a:avLst/>
          </a:prstGeom>
        </p:spPr>
        <p:txBody>
          <a:bodyPr wrap="square">
            <a:spAutoFit/>
          </a:bodyPr>
          <a:lstStyle/>
          <a:p>
            <a:r>
              <a:rPr lang="en-US" sz="3200" b="1" dirty="0"/>
              <a:t>Prompt: </a:t>
            </a:r>
          </a:p>
          <a:p>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6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Zo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6768" y="898160"/>
            <a:ext cx="6118206" cy="4588239"/>
          </a:xfrm>
          <a:prstGeom prst="rect">
            <a:avLst/>
          </a:prstGeom>
        </p:spPr>
      </p:pic>
    </p:spTree>
    <p:extLst>
      <p:ext uri="{BB962C8B-B14F-4D97-AF65-F5344CB8AC3E}">
        <p14:creationId xmlns:p14="http://schemas.microsoft.com/office/powerpoint/2010/main" val="1803644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9278" y="898170"/>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285" y="2006166"/>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48624" y="3654951"/>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Zo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5884" y="1044464"/>
            <a:ext cx="5465937" cy="5124879"/>
          </a:xfrm>
          <a:prstGeom prst="rect">
            <a:avLst/>
          </a:prstGeom>
        </p:spPr>
      </p:pic>
      <p:pic>
        <p:nvPicPr>
          <p:cNvPr id="9" name="MODEL-CREATE LESSON 3">
            <a:hlinkClick r:id="" action="ppaction://media"/>
            <a:extLst>
              <a:ext uri="{FF2B5EF4-FFF2-40B4-BE49-F238E27FC236}">
                <a16:creationId xmlns:a16="http://schemas.microsoft.com/office/drawing/2014/main" id="{5B2132AA-3A6F-744B-83B1-C598DCA0CA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89314" y="127147"/>
            <a:ext cx="812800" cy="812800"/>
          </a:xfrm>
          <a:prstGeom prst="rect">
            <a:avLst/>
          </a:prstGeom>
          <a:ln>
            <a:solidFill>
              <a:schemeClr val="accent1"/>
            </a:solidFill>
          </a:ln>
        </p:spPr>
      </p:pic>
    </p:spTree>
    <p:extLst>
      <p:ext uri="{BB962C8B-B14F-4D97-AF65-F5344CB8AC3E}">
        <p14:creationId xmlns:p14="http://schemas.microsoft.com/office/powerpoint/2010/main" val="40349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680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539704"/>
          </a:xfrm>
          <a:prstGeom prst="rect">
            <a:avLst/>
          </a:prstGeom>
          <a:noFill/>
        </p:spPr>
        <p:txBody>
          <a:bodyPr wrap="square" rtlCol="0">
            <a:spAutoFit/>
          </a:bodyPr>
          <a:lstStyle/>
          <a:p>
            <a:r>
              <a:rPr lang="en-US" sz="1700" b="1" dirty="0"/>
              <a:t>Partner A: </a:t>
            </a:r>
            <a:r>
              <a:rPr lang="en-US" sz="1700" dirty="0"/>
              <a:t>I notice giraffes.  What do you notice in the visual text?</a:t>
            </a:r>
          </a:p>
          <a:p>
            <a:endParaRPr lang="en-US" sz="1700" dirty="0"/>
          </a:p>
          <a:p>
            <a:endParaRPr lang="en-US" sz="1700" dirty="0"/>
          </a:p>
          <a:p>
            <a:endParaRPr lang="en-US" sz="1700" dirty="0"/>
          </a:p>
          <a:p>
            <a:r>
              <a:rPr lang="en-US" sz="1700" b="1" dirty="0"/>
              <a:t>Partner A:  </a:t>
            </a:r>
            <a:r>
              <a:rPr lang="en-US" sz="1700" dirty="0"/>
              <a:t>I notice a tent.  What else do you notice?</a:t>
            </a:r>
            <a:endParaRPr lang="en-US" sz="1700" b="1" dirty="0"/>
          </a:p>
          <a:p>
            <a:endParaRPr lang="en-US" sz="1700" b="1" dirty="0"/>
          </a:p>
          <a:p>
            <a:endParaRPr lang="en-US" sz="1700" b="1" dirty="0"/>
          </a:p>
          <a:p>
            <a:endParaRPr lang="en-US" sz="1700" b="1" dirty="0"/>
          </a:p>
          <a:p>
            <a:r>
              <a:rPr lang="en-US" sz="1700" b="1" dirty="0"/>
              <a:t>Partner A: </a:t>
            </a:r>
            <a:r>
              <a:rPr lang="en-US" sz="1700" dirty="0"/>
              <a:t>I notice grass.  What else do you notice?</a:t>
            </a:r>
          </a:p>
          <a:p>
            <a:endParaRPr lang="en-US" sz="1700" dirty="0"/>
          </a:p>
          <a:p>
            <a:endParaRPr lang="en-US" sz="1700" dirty="0"/>
          </a:p>
          <a:p>
            <a:endParaRPr lang="en-US" sz="1700" dirty="0"/>
          </a:p>
          <a:p>
            <a:r>
              <a:rPr lang="en-US" sz="1700" b="1" dirty="0"/>
              <a:t>Partner A: </a:t>
            </a:r>
            <a:r>
              <a:rPr lang="en-US" sz="1700" dirty="0"/>
              <a:t>I notice the people are wearing hats.  What do you notice?</a:t>
            </a:r>
          </a:p>
        </p:txBody>
      </p:sp>
      <p:sp>
        <p:nvSpPr>
          <p:cNvPr id="5" name="TextBox 4"/>
          <p:cNvSpPr txBox="1"/>
          <p:nvPr/>
        </p:nvSpPr>
        <p:spPr>
          <a:xfrm>
            <a:off x="4591715" y="1052160"/>
            <a:ext cx="3619308" cy="4539704"/>
          </a:xfrm>
          <a:prstGeom prst="rect">
            <a:avLst/>
          </a:prstGeom>
          <a:noFill/>
        </p:spPr>
        <p:txBody>
          <a:bodyPr wrap="square" rtlCol="0">
            <a:spAutoFit/>
          </a:bodyPr>
          <a:lstStyle/>
          <a:p>
            <a:r>
              <a:rPr lang="en-US" sz="1700" b="1" dirty="0"/>
              <a:t>Partner B:  </a:t>
            </a:r>
            <a:r>
              <a:rPr lang="en-US" sz="1700" dirty="0"/>
              <a:t>I notice there are people.  What do you notice?</a:t>
            </a:r>
          </a:p>
          <a:p>
            <a:endParaRPr lang="en-US" sz="1700" b="1" dirty="0"/>
          </a:p>
          <a:p>
            <a:endParaRPr lang="en-US" sz="1700" b="1" dirty="0"/>
          </a:p>
          <a:p>
            <a:endParaRPr lang="en-US" sz="1700" b="1" dirty="0"/>
          </a:p>
          <a:p>
            <a:endParaRPr lang="en-US" sz="1700" b="1" dirty="0"/>
          </a:p>
          <a:p>
            <a:r>
              <a:rPr lang="en-US" sz="1700" b="1" dirty="0"/>
              <a:t>Partner B: </a:t>
            </a:r>
            <a:r>
              <a:rPr lang="en-US" sz="1700" dirty="0"/>
              <a:t>I notice the giraffe close to the people.  What else do you notice?</a:t>
            </a:r>
          </a:p>
          <a:p>
            <a:endParaRPr lang="en-US" sz="1700" dirty="0"/>
          </a:p>
          <a:p>
            <a:endParaRPr lang="en-US" sz="1700" dirty="0"/>
          </a:p>
          <a:p>
            <a:r>
              <a:rPr lang="en-US" sz="1700" b="1" dirty="0"/>
              <a:t>Partner B: </a:t>
            </a:r>
            <a:r>
              <a:rPr lang="en-US" sz="1700" dirty="0"/>
              <a:t>I notice there are trees.  What do you notice?</a:t>
            </a:r>
          </a:p>
          <a:p>
            <a:endParaRPr lang="en-US" sz="1700" dirty="0"/>
          </a:p>
          <a:p>
            <a:endParaRPr lang="en-US" sz="1700" dirty="0"/>
          </a:p>
          <a:p>
            <a:endParaRPr lang="en-US" sz="1700" dirty="0"/>
          </a:p>
          <a:p>
            <a:r>
              <a:rPr lang="en-US" sz="1700" b="1" dirty="0"/>
              <a:t>Partner B</a:t>
            </a:r>
            <a:r>
              <a:rPr lang="en-US" sz="1700" dirty="0"/>
              <a:t>: I notice people feeding giraffes.  What do you notice?</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39688"/>
            <a:ext cx="8229600" cy="1001712"/>
          </a:xfrm>
        </p:spPr>
        <p:txBody>
          <a:bodyPr>
            <a:normAutofit/>
          </a:bodyPr>
          <a:lstStyle/>
          <a:p>
            <a:pPr algn="ctr"/>
            <a:r>
              <a:rPr lang="en-US" sz="2800" b="1" u="sng" dirty="0">
                <a:solidFill>
                  <a:schemeClr val="tx1"/>
                </a:solidFill>
                <a:latin typeface="+mn-lt"/>
              </a:rPr>
              <a:t>Visual Text </a:t>
            </a:r>
            <a:r>
              <a:rPr lang="en-US" sz="2800" b="1" dirty="0">
                <a:solidFill>
                  <a:schemeClr val="tx1"/>
                </a:solidFill>
                <a:latin typeface="+mn-lt"/>
              </a:rPr>
              <a:t>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2084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83053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5745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0848"/>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969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7405"/>
            <a:ext cx="1199599" cy="1048469"/>
          </a:xfrm>
          <a:prstGeom prst="rect">
            <a:avLst/>
          </a:prstGeom>
        </p:spPr>
      </p:pic>
    </p:spTree>
    <p:extLst>
      <p:ext uri="{BB962C8B-B14F-4D97-AF65-F5344CB8AC3E}">
        <p14:creationId xmlns:p14="http://schemas.microsoft.com/office/powerpoint/2010/main" val="186814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508000" y="388730"/>
            <a:ext cx="8166100" cy="5753100"/>
          </a:xfrm>
          <a:ln w="38100">
            <a:solidFill>
              <a:srgbClr val="0000FF"/>
            </a:solidFill>
            <a:miter lim="800000"/>
            <a:headEnd/>
            <a:tailEnd/>
          </a:ln>
        </p:spPr>
      </p:pic>
    </p:spTree>
    <p:extLst>
      <p:ext uri="{BB962C8B-B14F-4D97-AF65-F5344CB8AC3E}">
        <p14:creationId xmlns:p14="http://schemas.microsoft.com/office/powerpoint/2010/main" val="745265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9449" y="915151"/>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456" y="2023147"/>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51941" y="3671932"/>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Zo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1065" y="1061445"/>
            <a:ext cx="5465937" cy="5124879"/>
          </a:xfrm>
          <a:prstGeom prst="rect">
            <a:avLst/>
          </a:prstGeom>
        </p:spPr>
      </p:pic>
      <p:pic>
        <p:nvPicPr>
          <p:cNvPr id="9" name="NONMODEL-LESSON 3 1ST">
            <a:hlinkClick r:id="" action="ppaction://media"/>
            <a:extLst>
              <a:ext uri="{FF2B5EF4-FFF2-40B4-BE49-F238E27FC236}">
                <a16:creationId xmlns:a16="http://schemas.microsoft.com/office/drawing/2014/main" id="{ADF70BAD-8178-6F47-AF46-4078963832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45287" y="85360"/>
            <a:ext cx="812800" cy="812800"/>
          </a:xfrm>
          <a:prstGeom prst="rect">
            <a:avLst/>
          </a:prstGeom>
          <a:ln>
            <a:solidFill>
              <a:schemeClr val="accent1"/>
            </a:solidFill>
          </a:ln>
        </p:spPr>
      </p:pic>
    </p:spTree>
    <p:extLst>
      <p:ext uri="{BB962C8B-B14F-4D97-AF65-F5344CB8AC3E}">
        <p14:creationId xmlns:p14="http://schemas.microsoft.com/office/powerpoint/2010/main" val="195261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8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see giraffes.  What do you notice in the visual text?</a:t>
            </a:r>
          </a:p>
          <a:p>
            <a:endParaRPr lang="en-US" sz="1700" dirty="0"/>
          </a:p>
          <a:p>
            <a:endParaRPr lang="en-US" sz="1700" dirty="0"/>
          </a:p>
          <a:p>
            <a:endParaRPr lang="en-US" sz="1700" dirty="0"/>
          </a:p>
          <a:p>
            <a:r>
              <a:rPr lang="en-US" sz="1700" b="1" dirty="0"/>
              <a:t>Partner A:  </a:t>
            </a:r>
            <a:r>
              <a:rPr lang="en-US" sz="1700" dirty="0"/>
              <a:t>There’s a tent.  What else do you see?</a:t>
            </a:r>
            <a:endParaRPr lang="en-US" sz="1700" b="1" dirty="0"/>
          </a:p>
          <a:p>
            <a:endParaRPr lang="en-US" sz="1700" b="1" dirty="0"/>
          </a:p>
          <a:p>
            <a:endParaRPr lang="en-US" sz="1700" b="1" dirty="0"/>
          </a:p>
          <a:p>
            <a:endParaRPr lang="en-US" sz="1700" b="1" dirty="0"/>
          </a:p>
          <a:p>
            <a:endParaRPr lang="en-US" sz="1700" b="1" dirty="0"/>
          </a:p>
          <a:p>
            <a:r>
              <a:rPr lang="en-US" sz="1700" b="1" dirty="0"/>
              <a:t>Partner A: </a:t>
            </a:r>
            <a:r>
              <a:rPr lang="en-US" sz="1700" dirty="0"/>
              <a:t>I see grass.</a:t>
            </a:r>
          </a:p>
          <a:p>
            <a:endParaRPr lang="en-US" sz="1700" dirty="0"/>
          </a:p>
          <a:p>
            <a:endParaRPr lang="en-US" sz="1700" dirty="0"/>
          </a:p>
          <a:p>
            <a:endParaRPr lang="en-US" sz="1700" dirty="0"/>
          </a:p>
          <a:p>
            <a:endParaRPr lang="en-US" sz="1700" dirty="0"/>
          </a:p>
          <a:p>
            <a:endParaRPr lang="en-US" sz="1700" dirty="0"/>
          </a:p>
          <a:p>
            <a:r>
              <a:rPr lang="en-US" sz="1700" b="1" dirty="0"/>
              <a:t>Partner A: </a:t>
            </a:r>
            <a:r>
              <a:rPr lang="en-US" sz="1700" dirty="0"/>
              <a:t>The people are wearing hats.  What do you notice?</a:t>
            </a:r>
          </a:p>
        </p:txBody>
      </p:sp>
      <p:sp>
        <p:nvSpPr>
          <p:cNvPr id="5" name="TextBox 4"/>
          <p:cNvSpPr txBox="1"/>
          <p:nvPr/>
        </p:nvSpPr>
        <p:spPr>
          <a:xfrm>
            <a:off x="4591715" y="1052160"/>
            <a:ext cx="3619308" cy="4801314"/>
          </a:xfrm>
          <a:prstGeom prst="rect">
            <a:avLst/>
          </a:prstGeom>
          <a:noFill/>
        </p:spPr>
        <p:txBody>
          <a:bodyPr wrap="square" rtlCol="0">
            <a:spAutoFit/>
          </a:bodyPr>
          <a:lstStyle/>
          <a:p>
            <a:r>
              <a:rPr lang="en-US" sz="1700" b="1" dirty="0"/>
              <a:t>Partner B:  </a:t>
            </a:r>
            <a:r>
              <a:rPr lang="en-US" sz="1700" dirty="0"/>
              <a:t>There are people.</a:t>
            </a:r>
          </a:p>
          <a:p>
            <a:endParaRPr lang="en-US" sz="1700" b="1" dirty="0"/>
          </a:p>
          <a:p>
            <a:endParaRPr lang="en-US" sz="1700" b="1" dirty="0"/>
          </a:p>
          <a:p>
            <a:endParaRPr lang="en-US" sz="1700" b="1" dirty="0"/>
          </a:p>
          <a:p>
            <a:endParaRPr lang="en-US" sz="1700" b="1" dirty="0"/>
          </a:p>
          <a:p>
            <a:r>
              <a:rPr lang="en-US" sz="1700" b="1" dirty="0"/>
              <a:t>Partner B: </a:t>
            </a:r>
            <a:r>
              <a:rPr lang="en-US" sz="1700" dirty="0"/>
              <a:t>What else do you see?</a:t>
            </a:r>
          </a:p>
          <a:p>
            <a:endParaRPr lang="en-US" sz="1700" dirty="0"/>
          </a:p>
          <a:p>
            <a:endParaRPr lang="en-US" sz="1700" dirty="0"/>
          </a:p>
          <a:p>
            <a:endParaRPr lang="en-US" sz="1700" dirty="0"/>
          </a:p>
          <a:p>
            <a:endParaRPr lang="en-US" sz="1700" dirty="0"/>
          </a:p>
          <a:p>
            <a:endParaRPr lang="en-US" sz="1700" dirty="0"/>
          </a:p>
          <a:p>
            <a:r>
              <a:rPr lang="en-US" sz="1700" b="1" dirty="0"/>
              <a:t>Partner B: </a:t>
            </a:r>
            <a:r>
              <a:rPr lang="en-US" sz="1700" dirty="0"/>
              <a:t>Trees are big. What do you notice?</a:t>
            </a:r>
          </a:p>
          <a:p>
            <a:endParaRPr lang="en-US" sz="1700" dirty="0"/>
          </a:p>
          <a:p>
            <a:endParaRPr lang="en-US" sz="1700" dirty="0"/>
          </a:p>
          <a:p>
            <a:endParaRPr lang="en-US" sz="1700" dirty="0"/>
          </a:p>
          <a:p>
            <a:endParaRPr lang="en-US" sz="1700" dirty="0"/>
          </a:p>
          <a:p>
            <a:r>
              <a:rPr lang="en-US" sz="1700" b="1" dirty="0"/>
              <a:t>Partner B</a:t>
            </a:r>
            <a:r>
              <a:rPr lang="en-US" sz="1700" dirty="0"/>
              <a:t>: I notice people feeding.</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50800"/>
            <a:ext cx="8229600" cy="1001713"/>
          </a:xfrm>
        </p:spPr>
        <p:txBody>
          <a:bodyPr>
            <a:normAutofit/>
          </a:bodyPr>
          <a:lstStyle/>
          <a:p>
            <a:pPr algn="ctr"/>
            <a:r>
              <a:rPr lang="en-US" sz="2800" b="1" u="sng" dirty="0">
                <a:solidFill>
                  <a:schemeClr val="tx1"/>
                </a:solidFill>
                <a:latin typeface="+mn-lt"/>
              </a:rPr>
              <a:t>Visual Text Non-</a:t>
            </a:r>
            <a:r>
              <a:rPr lang="en-US" sz="2800" b="1" dirty="0">
                <a:solidFill>
                  <a:schemeClr val="tx1"/>
                </a:solidFill>
                <a:latin typeface="+mn-lt"/>
              </a:rPr>
              <a:t>Model</a:t>
            </a:r>
            <a:br>
              <a:rPr lang="en-US" sz="2800" dirty="0">
                <a:solidFill>
                  <a:schemeClr val="tx1"/>
                </a:solidFill>
                <a:latin typeface="+mn-lt"/>
              </a:rPr>
            </a:br>
            <a:r>
              <a:rPr lang="en-US" sz="2800" b="1" dirty="0">
                <a:solidFill>
                  <a:schemeClr val="tx1"/>
                </a:solidFill>
                <a:latin typeface="+mn-lt"/>
              </a:rPr>
              <a:t>What do you notice in the visual text?</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2084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83053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5745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0848"/>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969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7405"/>
            <a:ext cx="1199599" cy="1048469"/>
          </a:xfrm>
          <a:prstGeom prst="rect">
            <a:avLst/>
          </a:prstGeom>
        </p:spPr>
      </p:pic>
    </p:spTree>
    <p:extLst>
      <p:ext uri="{BB962C8B-B14F-4D97-AF65-F5344CB8AC3E}">
        <p14:creationId xmlns:p14="http://schemas.microsoft.com/office/powerpoint/2010/main" val="209513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570208"/>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four CREATE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PROPMT: </a:t>
            </a:r>
          </a:p>
          <a:p>
            <a:pPr algn="ctr"/>
            <a:r>
              <a:rPr lang="en-US" sz="2100" dirty="0">
                <a:solidFill>
                  <a:schemeClr val="tx1"/>
                </a:solidFill>
              </a:rPr>
              <a:t>What do you notice in the visual text? </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5429" y="1505220"/>
            <a:ext cx="2004463" cy="1394733"/>
          </a:xfrm>
          <a:prstGeom prst="rect">
            <a:avLst/>
          </a:prstGeom>
        </p:spPr>
      </p:pic>
    </p:spTree>
    <p:extLst>
      <p:ext uri="{BB962C8B-B14F-4D97-AF65-F5344CB8AC3E}">
        <p14:creationId xmlns:p14="http://schemas.microsoft.com/office/powerpoint/2010/main" val="168759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dissolv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dissolve">
                                      <p:cBhvr>
                                        <p:cTn id="29" dur="500"/>
                                        <p:tgtEl>
                                          <p:spTgt spid="13">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dissolve">
                                      <p:cBhvr>
                                        <p:cTn id="32" dur="500"/>
                                        <p:tgtEl>
                                          <p:spTgt spid="13">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par>
                                <p:cTn id="36" presetID="9"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dissolve">
                                      <p:cBhvr>
                                        <p:cTn id="41" dur="500"/>
                                        <p:tgtEl>
                                          <p:spTgt spid="3">
                                            <p:txEl>
                                              <p:pRg st="1" end="1"/>
                                            </p:txEl>
                                          </p:spTgt>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3">
                                            <p:bg/>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876" y="175661"/>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A6F14D80-6964-8143-84AC-7A79E8460B09}"/>
              </a:ext>
            </a:extLst>
          </p:cNvPr>
          <p:cNvPicPr>
            <a:picLocks noChangeAspect="1"/>
          </p:cNvPicPr>
          <p:nvPr/>
        </p:nvPicPr>
        <p:blipFill>
          <a:blip r:embed="rId5"/>
          <a:stretch>
            <a:fillRect/>
          </a:stretch>
        </p:blipFill>
        <p:spPr>
          <a:xfrm>
            <a:off x="2522234" y="1222588"/>
            <a:ext cx="3315857" cy="4973786"/>
          </a:xfrm>
          <a:prstGeom prst="rect">
            <a:avLst/>
          </a:prstGeom>
          <a:ln w="38100">
            <a:solidFill>
              <a:schemeClr val="tx1"/>
            </a:solidFill>
          </a:ln>
        </p:spPr>
      </p:pic>
    </p:spTree>
    <p:extLst>
      <p:ext uri="{BB962C8B-B14F-4D97-AF65-F5344CB8AC3E}">
        <p14:creationId xmlns:p14="http://schemas.microsoft.com/office/powerpoint/2010/main" val="4190369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5" name="Content Placeholder 3">
            <a:extLst>
              <a:ext uri="{FF2B5EF4-FFF2-40B4-BE49-F238E27FC236}">
                <a16:creationId xmlns:a16="http://schemas.microsoft.com/office/drawing/2014/main" id="{5E4DAC92-59E7-F44B-B41B-F5598FBCAE91}"/>
              </a:ext>
            </a:extLst>
          </p:cNvPr>
          <p:cNvPicPr>
            <a:picLocks noChangeAspect="1"/>
          </p:cNvPicPr>
          <p:nvPr/>
        </p:nvPicPr>
        <p:blipFill>
          <a:blip r:embed="rId7">
            <a:extLst>
              <a:ext uri="{28A0092B-C50C-407E-A947-70E740481C1C}">
                <a14:useLocalDpi xmlns:a14="http://schemas.microsoft.com/office/drawing/2010/main" val="0"/>
              </a:ext>
            </a:extLst>
          </a:blip>
          <a:srcRect l="4504" t="8122" r="6396" b="43529"/>
          <a:stretch>
            <a:fillRect/>
          </a:stretch>
        </p:blipFill>
        <p:spPr>
          <a:xfrm>
            <a:off x="192168" y="2059859"/>
            <a:ext cx="5036777" cy="3956896"/>
          </a:xfrm>
          <a:prstGeom prst="rect">
            <a:avLst/>
          </a:prstGeom>
          <a:solidFill>
            <a:schemeClr val="bg1"/>
          </a:solidFill>
          <a:ln w="38100">
            <a:solidFill>
              <a:srgbClr val="0000FF"/>
            </a:solidFill>
            <a:miter lim="800000"/>
            <a:headEnd/>
            <a:tailEnd/>
          </a:ln>
        </p:spPr>
      </p:pic>
      <p:pic>
        <p:nvPicPr>
          <p:cNvPr id="17" name="Picture 16">
            <a:extLst>
              <a:ext uri="{FF2B5EF4-FFF2-40B4-BE49-F238E27FC236}">
                <a16:creationId xmlns:a16="http://schemas.microsoft.com/office/drawing/2014/main" id="{871A5E68-23F6-BE4D-B3E1-D91DDE85A04A}"/>
              </a:ext>
            </a:extLst>
          </p:cNvPr>
          <p:cNvPicPr>
            <a:picLocks noChangeAspect="1"/>
          </p:cNvPicPr>
          <p:nvPr/>
        </p:nvPicPr>
        <p:blipFill rotWithShape="1">
          <a:blip r:embed="rId8"/>
          <a:srcRect t="4685" b="11005"/>
          <a:stretch/>
        </p:blipFill>
        <p:spPr>
          <a:xfrm>
            <a:off x="5488566" y="2026652"/>
            <a:ext cx="3155146" cy="3990103"/>
          </a:xfrm>
          <a:prstGeom prst="rect">
            <a:avLst/>
          </a:prstGeom>
          <a:ln w="38100">
            <a:solidFill>
              <a:schemeClr val="tx1"/>
            </a:solidFill>
          </a:ln>
        </p:spPr>
      </p:pic>
    </p:spTree>
    <p:extLst>
      <p:ext uri="{BB962C8B-B14F-4D97-AF65-F5344CB8AC3E}">
        <p14:creationId xmlns:p14="http://schemas.microsoft.com/office/powerpoint/2010/main" val="368279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392455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4" name="Rectangle 3"/>
          <p:cNvSpPr/>
          <p:nvPr/>
        </p:nvSpPr>
        <p:spPr>
          <a:xfrm>
            <a:off x="4594860" y="1855160"/>
            <a:ext cx="2951929" cy="156039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009588" y="4706470"/>
            <a:ext cx="55372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44218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05450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58602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dirty="0"/>
              <a:t>CREATE Non-Model Revision</a:t>
            </a:r>
          </a:p>
        </p:txBody>
      </p:sp>
      <p:pic>
        <p:nvPicPr>
          <p:cNvPr id="7" name="Picture 6">
            <a:extLst>
              <a:ext uri="{FF2B5EF4-FFF2-40B4-BE49-F238E27FC236}">
                <a16:creationId xmlns:a16="http://schemas.microsoft.com/office/drawing/2014/main" id="{57AD6F37-58E3-0642-A5CA-DC4780B287DC}"/>
              </a:ext>
            </a:extLst>
          </p:cNvPr>
          <p:cNvPicPr>
            <a:picLocks noChangeAspect="1"/>
          </p:cNvPicPr>
          <p:nvPr/>
        </p:nvPicPr>
        <p:blipFill>
          <a:blip r:embed="rId3"/>
          <a:stretch>
            <a:fillRect/>
          </a:stretch>
        </p:blipFill>
        <p:spPr>
          <a:xfrm>
            <a:off x="0" y="653937"/>
            <a:ext cx="4355883" cy="5637025"/>
          </a:xfrm>
          <a:prstGeom prst="rect">
            <a:avLst/>
          </a:prstGeom>
        </p:spPr>
      </p:pic>
      <p:pic>
        <p:nvPicPr>
          <p:cNvPr id="10" name="Picture 9">
            <a:extLst>
              <a:ext uri="{FF2B5EF4-FFF2-40B4-BE49-F238E27FC236}">
                <a16:creationId xmlns:a16="http://schemas.microsoft.com/office/drawing/2014/main" id="{DB8B702C-4796-5545-8C2D-84F2C63AC80E}"/>
              </a:ext>
            </a:extLst>
          </p:cNvPr>
          <p:cNvPicPr>
            <a:picLocks noChangeAspect="1"/>
          </p:cNvPicPr>
          <p:nvPr/>
        </p:nvPicPr>
        <p:blipFill>
          <a:blip r:embed="rId4"/>
          <a:stretch>
            <a:fillRect/>
          </a:stretch>
        </p:blipFill>
        <p:spPr>
          <a:xfrm>
            <a:off x="4544786" y="653937"/>
            <a:ext cx="4357182" cy="5638706"/>
          </a:xfrm>
          <a:prstGeom prst="rect">
            <a:avLst/>
          </a:prstGeom>
        </p:spPr>
      </p:pic>
    </p:spTree>
    <p:extLst>
      <p:ext uri="{BB962C8B-B14F-4D97-AF65-F5344CB8AC3E}">
        <p14:creationId xmlns:p14="http://schemas.microsoft.com/office/powerpoint/2010/main" val="1830225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CREATE</a:t>
            </a:r>
          </a:p>
        </p:txBody>
      </p:sp>
      <p:pic>
        <p:nvPicPr>
          <p:cNvPr id="6" name="Picture 5" descr="picture 2015-08-03 at 3.4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466" y="3447917"/>
            <a:ext cx="2550798" cy="2715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985211" y="1600200"/>
            <a:ext cx="4747309" cy="1754326"/>
          </a:xfrm>
          <a:prstGeom prst="rect">
            <a:avLst/>
          </a:prstGeom>
          <a:noFill/>
        </p:spPr>
        <p:txBody>
          <a:bodyPr wrap="square" rtlCol="0">
            <a:spAutoFit/>
          </a:bodyPr>
          <a:lstStyle/>
          <a:p>
            <a:pPr algn="ctr"/>
            <a:r>
              <a:rPr lang="en-US" sz="5400" b="1" dirty="0">
                <a:cs typeface="Arial"/>
              </a:rPr>
              <a:t>Sharing Our Ideas</a:t>
            </a:r>
          </a:p>
        </p:txBody>
      </p:sp>
      <p:pic>
        <p:nvPicPr>
          <p:cNvPr id="5" name="Picture 4"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2743199"/>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53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4504" t="8122" r="6396" b="43529"/>
          <a:stretch>
            <a:fillRect/>
          </a:stretch>
        </p:blipFill>
        <p:spPr>
          <a:xfrm>
            <a:off x="488122" y="388730"/>
            <a:ext cx="8166100" cy="5753100"/>
          </a:xfrm>
          <a:ln w="38100">
            <a:solidFill>
              <a:srgbClr val="0000FF"/>
            </a:solidFill>
            <a:miter lim="800000"/>
            <a:headEnd/>
            <a:tailEnd/>
          </a:ln>
        </p:spPr>
      </p:pic>
    </p:spTree>
    <p:extLst>
      <p:ext uri="{BB962C8B-B14F-4D97-AF65-F5344CB8AC3E}">
        <p14:creationId xmlns:p14="http://schemas.microsoft.com/office/powerpoint/2010/main" val="4293741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140150" y="3126793"/>
            <a:ext cx="2369262" cy="2200602"/>
          </a:xfrm>
          <a:prstGeom prst="rect">
            <a:avLst/>
          </a:prstGeom>
        </p:spPr>
        <p:txBody>
          <a:bodyPr wrap="square">
            <a:spAutoFit/>
          </a:bodyPr>
          <a:lstStyle/>
          <a:p>
            <a:pPr algn="ctr"/>
            <a:r>
              <a:rPr lang="en-US" sz="3200" b="1" dirty="0"/>
              <a:t>Prompt: </a:t>
            </a:r>
          </a:p>
          <a:p>
            <a:pPr algn="ctr"/>
            <a:r>
              <a:rPr lang="en-US" sz="3200" dirty="0"/>
              <a:t>What do you notice in the visual text? </a:t>
            </a:r>
          </a:p>
          <a:p>
            <a:pPr marL="257175" indent="-257175">
              <a:buFont typeface="Arial" charset="0"/>
              <a:buChar char="•"/>
            </a:pPr>
            <a:endParaRPr lang="en-US" sz="900" dirty="0"/>
          </a:p>
        </p:txBody>
      </p:sp>
      <p:pic>
        <p:nvPicPr>
          <p:cNvPr id="10" name="Picture 9" descr="1stLesson1-2TeacherMod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9412" y="898161"/>
            <a:ext cx="6418135" cy="51501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83" y="1272737"/>
            <a:ext cx="2075395" cy="1732136"/>
          </a:xfrm>
          <a:prstGeom prst="rect">
            <a:avLst/>
          </a:prstGeom>
          <a:ln w="38100">
            <a:solidFill>
              <a:schemeClr val="accent1"/>
            </a:solidFill>
          </a:ln>
          <a:effectLst>
            <a:glow rad="139700">
              <a:schemeClr val="accent1">
                <a:lumMod val="40000"/>
                <a:lumOff val="60000"/>
                <a:alpha val="40000"/>
              </a:schemeClr>
            </a:glow>
          </a:effectLst>
        </p:spPr>
      </p:pic>
    </p:spTree>
    <p:extLst>
      <p:ext uri="{BB962C8B-B14F-4D97-AF65-F5344CB8AC3E}">
        <p14:creationId xmlns:p14="http://schemas.microsoft.com/office/powerpoint/2010/main" val="1397167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7518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1859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508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1stLesson1-2TeacherMode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1473" y="872923"/>
            <a:ext cx="5553501" cy="5150116"/>
          </a:xfrm>
          <a:prstGeom prst="rect">
            <a:avLst/>
          </a:prstGeom>
        </p:spPr>
      </p:pic>
      <p:pic>
        <p:nvPicPr>
          <p:cNvPr id="7" name="MODEL-CREATE 1st GR.">
            <a:hlinkClick r:id="" action="ppaction://media"/>
            <a:extLst>
              <a:ext uri="{FF2B5EF4-FFF2-40B4-BE49-F238E27FC236}">
                <a16:creationId xmlns:a16="http://schemas.microsoft.com/office/drawing/2014/main" id="{9EED3992-5B31-A145-B6BA-6AEEBD151E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1166" y="117702"/>
            <a:ext cx="650770" cy="650770"/>
          </a:xfrm>
          <a:prstGeom prst="rect">
            <a:avLst/>
          </a:prstGeom>
          <a:ln w="12700">
            <a:solidFill>
              <a:schemeClr val="accent1"/>
            </a:solidFill>
          </a:ln>
        </p:spPr>
      </p:pic>
    </p:spTree>
    <p:extLst>
      <p:ext uri="{BB962C8B-B14F-4D97-AF65-F5344CB8AC3E}">
        <p14:creationId xmlns:p14="http://schemas.microsoft.com/office/powerpoint/2010/main" val="89197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2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8">
      <a:dk1>
        <a:srgbClr val="000000"/>
      </a:dk1>
      <a:lt1>
        <a:srgbClr val="FFFFFF"/>
      </a:lt1>
      <a:dk2>
        <a:srgbClr val="455F51"/>
      </a:dk2>
      <a:lt2>
        <a:srgbClr val="E3DED1"/>
      </a:lt2>
      <a:accent1>
        <a:srgbClr val="0096FF"/>
      </a:accent1>
      <a:accent2>
        <a:srgbClr val="0432FF"/>
      </a:accent2>
      <a:accent3>
        <a:srgbClr val="FF9300"/>
      </a:accent3>
      <a:accent4>
        <a:srgbClr val="0432FF"/>
      </a:accent4>
      <a:accent5>
        <a:srgbClr val="521B92"/>
      </a:accent5>
      <a:accent6>
        <a:srgbClr val="0096FF"/>
      </a:accent6>
      <a:hlink>
        <a:srgbClr val="FEFB00"/>
      </a:hlink>
      <a:folHlink>
        <a:srgbClr val="93510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Start Smart 1.0 Kindergarten-CREATE</Template>
  <TotalTime>911</TotalTime>
  <Words>5169</Words>
  <Application>Microsoft Macintosh PowerPoint</Application>
  <PresentationFormat>On-screen Show (4:3)</PresentationFormat>
  <Paragraphs>709</Paragraphs>
  <Slides>53</Slides>
  <Notes>52</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ＭＳ Ｐゴシック</vt: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CREATE</vt:lpstr>
      <vt:lpstr>PowerPoint Presentation</vt:lpstr>
      <vt:lpstr>PowerPoint Presentation</vt:lpstr>
      <vt:lpstr>PowerPoint Presentation</vt:lpstr>
      <vt:lpstr>Visual Text Model What do you notice in the visual text?</vt:lpstr>
      <vt:lpstr>PowerPoint Presentation</vt:lpstr>
      <vt:lpstr>PowerPoint Presentation</vt:lpstr>
      <vt:lpstr>Visual Text Non-Model What do you notice in the visual text?</vt:lpstr>
      <vt:lpstr>Constructive Conversation Game</vt:lpstr>
      <vt:lpstr>PowerPoint Presentation</vt:lpstr>
      <vt:lpstr>PowerPoint Presentation</vt:lpstr>
      <vt:lpstr>WRAP-UP</vt:lpstr>
      <vt:lpstr>Start Smart 1.0</vt:lpstr>
      <vt:lpstr>ELD Objective</vt:lpstr>
      <vt:lpstr>PowerPoint Presentation</vt:lpstr>
      <vt:lpstr>Conversation Norms</vt:lpstr>
      <vt:lpstr>Hand Gesture and Phrase- CREATE</vt:lpstr>
      <vt:lpstr>Prompt and Response Starters</vt:lpstr>
      <vt:lpstr>PowerPoint Presentation</vt:lpstr>
      <vt:lpstr>PowerPoint Presentation</vt:lpstr>
      <vt:lpstr>PowerPoint Presentation</vt:lpstr>
      <vt:lpstr>What makes this a model conversation?</vt:lpstr>
      <vt:lpstr>Understanding the Skill: CREATE</vt:lpstr>
      <vt:lpstr>PowerPoint Presentation</vt:lpstr>
      <vt:lpstr>PowerPoint Presentation</vt:lpstr>
      <vt:lpstr>REVIEW Non-Model What do you notice in the visual text?</vt:lpstr>
      <vt:lpstr>REVISE  NON-MODEL</vt:lpstr>
      <vt:lpstr>PowerPoint Presentation</vt:lpstr>
      <vt:lpstr>Language Sample Revision-Non-Model</vt:lpstr>
      <vt:lpstr>WRAP-UP</vt:lpstr>
      <vt:lpstr>Start Smart 1.0</vt:lpstr>
      <vt:lpstr>ELD Objective</vt:lpstr>
      <vt:lpstr>PowerPoint Presentation</vt:lpstr>
      <vt:lpstr>Conversation Norms</vt:lpstr>
      <vt:lpstr>PowerPoint Presentation</vt:lpstr>
      <vt:lpstr>PowerPoint Presentation</vt:lpstr>
      <vt:lpstr>PowerPoint Presentation</vt:lpstr>
      <vt:lpstr>Visual Text Model What do you notice in the visual text?</vt:lpstr>
      <vt:lpstr>PowerPoint Presentation</vt:lpstr>
      <vt:lpstr>PowerPoint Presentation</vt:lpstr>
      <vt:lpstr>Visual Text Non-Model What do you notice in the visual text?</vt:lpstr>
      <vt:lpstr>Constructive Conversation Game</vt:lpstr>
      <vt:lpstr>PowerPoint Presentation</vt:lpstr>
      <vt:lpstr>PowerPoint Presentation</vt:lpstr>
      <vt:lpstr>Model Creating Class Constructive Conversation Poster</vt:lpstr>
      <vt:lpstr>PowerPoint Presentation</vt:lpstr>
      <vt:lpstr>Teacher Resources</vt:lpstr>
      <vt:lpstr>CREATE Non-Model Revision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 (revised)</dc:title>
  <dc:creator>Juana</dc:creator>
  <cp:lastModifiedBy>Lai, David</cp:lastModifiedBy>
  <cp:revision>53</cp:revision>
  <dcterms:created xsi:type="dcterms:W3CDTF">2016-08-22T15:19:55Z</dcterms:created>
  <dcterms:modified xsi:type="dcterms:W3CDTF">2019-09-04T21:50:48Z</dcterms:modified>
</cp:coreProperties>
</file>